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4" r:id="rId2"/>
  </p:sldMasterIdLst>
  <p:notesMasterIdLst>
    <p:notesMasterId r:id="rId25"/>
  </p:notesMasterIdLst>
  <p:sldIdLst>
    <p:sldId id="256" r:id="rId3"/>
    <p:sldId id="288" r:id="rId4"/>
    <p:sldId id="289" r:id="rId5"/>
    <p:sldId id="259" r:id="rId6"/>
    <p:sldId id="369" r:id="rId7"/>
    <p:sldId id="261" r:id="rId8"/>
    <p:sldId id="265" r:id="rId9"/>
    <p:sldId id="264" r:id="rId10"/>
    <p:sldId id="266" r:id="rId11"/>
    <p:sldId id="268" r:id="rId12"/>
    <p:sldId id="280" r:id="rId13"/>
    <p:sldId id="281" r:id="rId14"/>
    <p:sldId id="277" r:id="rId15"/>
    <p:sldId id="282" r:id="rId16"/>
    <p:sldId id="284" r:id="rId17"/>
    <p:sldId id="262" r:id="rId18"/>
    <p:sldId id="270" r:id="rId19"/>
    <p:sldId id="272" r:id="rId20"/>
    <p:sldId id="274" r:id="rId21"/>
    <p:sldId id="374" r:id="rId22"/>
    <p:sldId id="371" r:id="rId23"/>
    <p:sldId id="3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96A1A5-1AB0-3021-2FFA-10A3AF23B8C9}" v="2" dt="2024-01-02T18:06:30.367"/>
    <p1510:client id="{76CD9E4D-4971-D46A-4EC2-73AA39A7F00A}" v="99" dt="2024-01-02T16:14:46.671"/>
    <p1510:client id="{EEC89309-F3FE-4CFA-95A4-26BA09CC4627}" v="25" dt="2024-01-02T20:37:20.727"/>
    <p1510:client id="{FE0E5225-F771-4FBA-9E7A-3D022FC20C4D}" v="1" dt="2024-01-05T13:35:34.2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8389EF-95F7-4F75-8674-B986A58A81C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DE2EFFE-A050-4C9E-8CB8-05E2EF096F4D}">
      <dgm:prSet custT="1"/>
      <dgm:spPr>
        <a:solidFill>
          <a:schemeClr val="accent1">
            <a:lumMod val="40000"/>
            <a:lumOff val="60000"/>
          </a:schemeClr>
        </a:solidFill>
      </dgm:spPr>
      <dgm:t>
        <a:bodyPr/>
        <a:lstStyle/>
        <a:p>
          <a:pPr algn="ctr" rtl="0"/>
          <a:r>
            <a:rPr lang="en-US" sz="2400" b="1">
              <a:solidFill>
                <a:schemeClr val="bg1"/>
              </a:solidFill>
              <a:latin typeface="Arial Nova Cond Light"/>
            </a:rPr>
            <a:t>Program of Studies posted on District Website January 2nd </a:t>
          </a:r>
          <a:endParaRPr lang="en-US" sz="2400">
            <a:solidFill>
              <a:schemeClr val="bg1"/>
            </a:solidFill>
            <a:latin typeface="Arial Nova Cond Light" panose="020B0604020202020204" pitchFamily="34" charset="0"/>
          </a:endParaRPr>
        </a:p>
      </dgm:t>
    </dgm:pt>
    <dgm:pt modelId="{18A573A4-3366-476D-8200-15D9A63D8F80}" type="parTrans" cxnId="{04B3CAED-40B5-4872-8D41-C76042536B14}">
      <dgm:prSet/>
      <dgm:spPr/>
      <dgm:t>
        <a:bodyPr/>
        <a:lstStyle/>
        <a:p>
          <a:endParaRPr lang="en-US"/>
        </a:p>
      </dgm:t>
    </dgm:pt>
    <dgm:pt modelId="{89955580-225E-489E-937F-C9BEE469199D}" type="sibTrans" cxnId="{04B3CAED-40B5-4872-8D41-C76042536B14}">
      <dgm:prSet/>
      <dgm:spPr/>
      <dgm:t>
        <a:bodyPr/>
        <a:lstStyle/>
        <a:p>
          <a:endParaRPr lang="en-US"/>
        </a:p>
      </dgm:t>
    </dgm:pt>
    <dgm:pt modelId="{ACCBF2A3-A420-4889-879A-FD5D813A5747}">
      <dgm:prSet custT="1"/>
      <dgm:spPr>
        <a:solidFill>
          <a:schemeClr val="accent1">
            <a:lumMod val="40000"/>
            <a:lumOff val="60000"/>
          </a:schemeClr>
        </a:solidFill>
      </dgm:spPr>
      <dgm:t>
        <a:bodyPr/>
        <a:lstStyle/>
        <a:p>
          <a:pPr algn="ctr" rtl="0"/>
          <a:r>
            <a:rPr lang="en-US" sz="2400" b="1">
              <a:solidFill>
                <a:schemeClr val="bg1"/>
              </a:solidFill>
              <a:latin typeface="Arial Nova Cond Light"/>
            </a:rPr>
            <a:t>Curriculum Fair 6:30 PM January 4</a:t>
          </a:r>
          <a:r>
            <a:rPr lang="en-US" sz="2400" b="1" baseline="30000">
              <a:solidFill>
                <a:schemeClr val="bg1"/>
              </a:solidFill>
              <a:latin typeface="Arial Nova Cond Light"/>
            </a:rPr>
            <a:t>th</a:t>
          </a:r>
          <a:r>
            <a:rPr lang="en-US" sz="2400" b="1">
              <a:solidFill>
                <a:schemeClr val="bg1"/>
              </a:solidFill>
              <a:latin typeface="Arial Nova Cond Light"/>
            </a:rPr>
            <a:t> @ South </a:t>
          </a:r>
          <a:endParaRPr lang="en-US" sz="2400">
            <a:solidFill>
              <a:schemeClr val="bg1"/>
            </a:solidFill>
            <a:latin typeface="Arial Nova Cond Light" panose="020B0604020202020204" pitchFamily="34" charset="0"/>
          </a:endParaRPr>
        </a:p>
      </dgm:t>
    </dgm:pt>
    <dgm:pt modelId="{C92F7713-28C7-4AA8-8C53-D6AC8A4A49FB}" type="parTrans" cxnId="{63C12A46-6A89-4981-B472-FB2F97C038B7}">
      <dgm:prSet/>
      <dgm:spPr/>
      <dgm:t>
        <a:bodyPr/>
        <a:lstStyle/>
        <a:p>
          <a:endParaRPr lang="en-US"/>
        </a:p>
      </dgm:t>
    </dgm:pt>
    <dgm:pt modelId="{EAFDA50E-8F0A-47BA-897C-029DE7407FFE}" type="sibTrans" cxnId="{63C12A46-6A89-4981-B472-FB2F97C038B7}">
      <dgm:prSet/>
      <dgm:spPr/>
      <dgm:t>
        <a:bodyPr/>
        <a:lstStyle/>
        <a:p>
          <a:endParaRPr lang="en-US"/>
        </a:p>
      </dgm:t>
    </dgm:pt>
    <dgm:pt modelId="{6BDDE770-E5D7-4FD6-BEAF-BD56785E4C0D}">
      <dgm:prSet custT="1"/>
      <dgm:spPr>
        <a:solidFill>
          <a:schemeClr val="accent1">
            <a:lumMod val="40000"/>
            <a:lumOff val="60000"/>
          </a:schemeClr>
        </a:solidFill>
      </dgm:spPr>
      <dgm:t>
        <a:bodyPr/>
        <a:lstStyle/>
        <a:p>
          <a:pPr algn="ctr" rtl="0"/>
          <a:r>
            <a:rPr lang="en-US" sz="2400" b="1">
              <a:solidFill>
                <a:schemeClr val="bg1"/>
              </a:solidFill>
              <a:latin typeface="Arial Nova Cond Light"/>
            </a:rPr>
            <a:t>Portal OPEN for registration January 18th – February 4</a:t>
          </a:r>
          <a:r>
            <a:rPr lang="en-US" sz="2400" b="1" baseline="30000">
              <a:solidFill>
                <a:schemeClr val="bg1"/>
              </a:solidFill>
              <a:latin typeface="Arial Nova Cond Light"/>
            </a:rPr>
            <a:t>th</a:t>
          </a:r>
          <a:r>
            <a:rPr lang="en-US" sz="2400" b="1">
              <a:solidFill>
                <a:schemeClr val="bg1"/>
              </a:solidFill>
              <a:latin typeface="Arial Nova Cond Light"/>
            </a:rPr>
            <a:t>; </a:t>
          </a:r>
          <a:r>
            <a:rPr lang="en-US" sz="2400" b="0">
              <a:solidFill>
                <a:schemeClr val="bg1"/>
              </a:solidFill>
              <a:latin typeface="Arial Nova Cond Light"/>
            </a:rPr>
            <a:t>Students enter course requests based on recommendations from teachers  </a:t>
          </a:r>
        </a:p>
      </dgm:t>
    </dgm:pt>
    <dgm:pt modelId="{7CA273A8-9DE4-4611-8822-6F18F27372FE}" type="parTrans" cxnId="{93355D9B-314A-4186-B863-B40D8A8A38FF}">
      <dgm:prSet/>
      <dgm:spPr/>
      <dgm:t>
        <a:bodyPr/>
        <a:lstStyle/>
        <a:p>
          <a:endParaRPr lang="en-US"/>
        </a:p>
      </dgm:t>
    </dgm:pt>
    <dgm:pt modelId="{D9CDDB78-DEF4-42FE-9625-E1BA0C24FE9C}" type="sibTrans" cxnId="{93355D9B-314A-4186-B863-B40D8A8A38FF}">
      <dgm:prSet/>
      <dgm:spPr/>
      <dgm:t>
        <a:bodyPr/>
        <a:lstStyle/>
        <a:p>
          <a:endParaRPr lang="en-US"/>
        </a:p>
      </dgm:t>
    </dgm:pt>
    <dgm:pt modelId="{380477D3-BDE1-4FDF-852E-4CFD8D9E56EF}">
      <dgm:prSet custT="1"/>
      <dgm:spPr>
        <a:solidFill>
          <a:schemeClr val="accent1">
            <a:lumMod val="40000"/>
            <a:lumOff val="60000"/>
          </a:schemeClr>
        </a:solidFill>
      </dgm:spPr>
      <dgm:t>
        <a:bodyPr/>
        <a:lstStyle/>
        <a:p>
          <a:pPr algn="ctr"/>
          <a:r>
            <a:rPr lang="en-US" sz="2400" b="0">
              <a:solidFill>
                <a:schemeClr val="bg1"/>
              </a:solidFill>
              <a:latin typeface="Arial Nova Cond Light"/>
            </a:rPr>
            <a:t>Counselors review course selections through March </a:t>
          </a:r>
        </a:p>
      </dgm:t>
    </dgm:pt>
    <dgm:pt modelId="{3486D4EF-A88A-48F2-BE77-FCC51D6490E2}" type="parTrans" cxnId="{873DA80B-274D-4BB2-A93E-5E71535B941B}">
      <dgm:prSet/>
      <dgm:spPr/>
      <dgm:t>
        <a:bodyPr/>
        <a:lstStyle/>
        <a:p>
          <a:endParaRPr lang="en-US"/>
        </a:p>
      </dgm:t>
    </dgm:pt>
    <dgm:pt modelId="{06D8DF3E-941B-4067-85CD-501B21B261FB}" type="sibTrans" cxnId="{873DA80B-274D-4BB2-A93E-5E71535B941B}">
      <dgm:prSet/>
      <dgm:spPr/>
      <dgm:t>
        <a:bodyPr/>
        <a:lstStyle/>
        <a:p>
          <a:endParaRPr lang="en-US"/>
        </a:p>
      </dgm:t>
    </dgm:pt>
    <dgm:pt modelId="{995E4A4F-F378-44AF-917C-E8727FCA76BB}">
      <dgm:prSet custT="1"/>
      <dgm:spPr>
        <a:solidFill>
          <a:schemeClr val="accent1">
            <a:lumMod val="40000"/>
            <a:lumOff val="60000"/>
          </a:schemeClr>
        </a:solidFill>
      </dgm:spPr>
      <dgm:t>
        <a:bodyPr/>
        <a:lstStyle/>
        <a:p>
          <a:pPr algn="ctr"/>
          <a:r>
            <a:rPr lang="en-US" sz="2400" b="1">
              <a:solidFill>
                <a:schemeClr val="bg1"/>
              </a:solidFill>
              <a:latin typeface="Arial Nova Cond Light"/>
            </a:rPr>
            <a:t>Verifications available on portal 3/8 for parent review and e-signature; </a:t>
          </a:r>
          <a:r>
            <a:rPr lang="en-US" sz="2400" b="0">
              <a:solidFill>
                <a:schemeClr val="bg1"/>
              </a:solidFill>
              <a:latin typeface="Arial Nova Cond Light"/>
            </a:rPr>
            <a:t>submit change notifications to Grade 9 counselor</a:t>
          </a:r>
        </a:p>
      </dgm:t>
    </dgm:pt>
    <dgm:pt modelId="{795EB443-3E50-49A9-BA80-4162023C78AA}" type="parTrans" cxnId="{60A284C1-054A-4038-9BC8-460B74380388}">
      <dgm:prSet/>
      <dgm:spPr/>
      <dgm:t>
        <a:bodyPr/>
        <a:lstStyle/>
        <a:p>
          <a:endParaRPr lang="en-US"/>
        </a:p>
      </dgm:t>
    </dgm:pt>
    <dgm:pt modelId="{B44EBC21-7F23-4DE1-910B-A5975767ADFF}" type="sibTrans" cxnId="{60A284C1-054A-4038-9BC8-460B74380388}">
      <dgm:prSet/>
      <dgm:spPr/>
      <dgm:t>
        <a:bodyPr/>
        <a:lstStyle/>
        <a:p>
          <a:endParaRPr lang="en-US"/>
        </a:p>
      </dgm:t>
    </dgm:pt>
    <dgm:pt modelId="{1959C7BF-F3FB-4D0E-B5A3-99ACADF1B5BB}">
      <dgm:prSet custT="1"/>
      <dgm:spPr>
        <a:solidFill>
          <a:schemeClr val="accent1">
            <a:lumMod val="40000"/>
            <a:lumOff val="60000"/>
          </a:schemeClr>
        </a:solidFill>
      </dgm:spPr>
      <dgm:t>
        <a:bodyPr/>
        <a:lstStyle/>
        <a:p>
          <a:pPr algn="ctr" rtl="0"/>
          <a:r>
            <a:rPr lang="en-US" sz="2400" b="0">
              <a:solidFill>
                <a:schemeClr val="bg1"/>
              </a:solidFill>
              <a:latin typeface="Arial Nova Cond Light"/>
            </a:rPr>
            <a:t>Staffing and Master Schedule process April - August.  </a:t>
          </a:r>
        </a:p>
      </dgm:t>
    </dgm:pt>
    <dgm:pt modelId="{5AA8ABBC-7483-4514-95D5-743AD00540C6}" type="parTrans" cxnId="{A0671C17-448F-4FD3-9B65-D9AD74B82206}">
      <dgm:prSet/>
      <dgm:spPr/>
      <dgm:t>
        <a:bodyPr/>
        <a:lstStyle/>
        <a:p>
          <a:endParaRPr lang="en-US"/>
        </a:p>
      </dgm:t>
    </dgm:pt>
    <dgm:pt modelId="{2E931021-6CB5-4D80-B1B9-4CCE2BF346EE}" type="sibTrans" cxnId="{A0671C17-448F-4FD3-9B65-D9AD74B82206}">
      <dgm:prSet/>
      <dgm:spPr/>
      <dgm:t>
        <a:bodyPr/>
        <a:lstStyle/>
        <a:p>
          <a:endParaRPr lang="en-US"/>
        </a:p>
      </dgm:t>
    </dgm:pt>
    <dgm:pt modelId="{AA5069BE-006F-4F0D-938A-2BC840C91146}">
      <dgm:prSet custT="1"/>
      <dgm:spPr>
        <a:solidFill>
          <a:schemeClr val="accent1">
            <a:lumMod val="40000"/>
            <a:lumOff val="60000"/>
          </a:schemeClr>
        </a:solidFill>
      </dgm:spPr>
      <dgm:t>
        <a:bodyPr/>
        <a:lstStyle/>
        <a:p>
          <a:pPr algn="ctr"/>
          <a:r>
            <a:rPr lang="en-US" sz="2400" b="0">
              <a:solidFill>
                <a:schemeClr val="bg1"/>
              </a:solidFill>
              <a:latin typeface="Arial Nova Cond Light"/>
            </a:rPr>
            <a:t>Counselors do schedules in the summer; you will be contacted if a conflict cannot be resolved utilizing pre-selected alternates.</a:t>
          </a:r>
        </a:p>
      </dgm:t>
    </dgm:pt>
    <dgm:pt modelId="{D8C3A530-CB85-46CF-B6CE-77F58BAD8B38}" type="parTrans" cxnId="{E2A5C2A7-953F-4AAE-9236-187C1565A41A}">
      <dgm:prSet/>
      <dgm:spPr/>
      <dgm:t>
        <a:bodyPr/>
        <a:lstStyle/>
        <a:p>
          <a:endParaRPr lang="en-US"/>
        </a:p>
      </dgm:t>
    </dgm:pt>
    <dgm:pt modelId="{10877635-2AFF-4319-B72A-F46059B2FEDF}" type="sibTrans" cxnId="{E2A5C2A7-953F-4AAE-9236-187C1565A41A}">
      <dgm:prSet/>
      <dgm:spPr/>
      <dgm:t>
        <a:bodyPr/>
        <a:lstStyle/>
        <a:p>
          <a:endParaRPr lang="en-US"/>
        </a:p>
      </dgm:t>
    </dgm:pt>
    <dgm:pt modelId="{A745E73E-BDA3-4B0E-B0DE-E35F9ED65F94}">
      <dgm:prSet custT="1"/>
      <dgm:spPr>
        <a:solidFill>
          <a:schemeClr val="accent1">
            <a:lumMod val="40000"/>
            <a:lumOff val="60000"/>
          </a:schemeClr>
        </a:solidFill>
      </dgm:spPr>
      <dgm:t>
        <a:bodyPr/>
        <a:lstStyle/>
        <a:p>
          <a:pPr algn="ctr"/>
          <a:r>
            <a:rPr lang="en-US" sz="2400" b="1">
              <a:solidFill>
                <a:schemeClr val="bg1"/>
              </a:solidFill>
              <a:latin typeface="Arial Nova Cond Light"/>
            </a:rPr>
            <a:t>Schedules posted on Portal late August </a:t>
          </a:r>
          <a:endParaRPr lang="en-US" sz="2400">
            <a:solidFill>
              <a:schemeClr val="bg1"/>
            </a:solidFill>
            <a:latin typeface="Arial Nova Cond Light"/>
          </a:endParaRPr>
        </a:p>
      </dgm:t>
    </dgm:pt>
    <dgm:pt modelId="{7F063B22-00D9-4418-B13B-2D835169CE30}" type="parTrans" cxnId="{92E563E6-DB52-4EE2-9B9A-FB53C0AC34EA}">
      <dgm:prSet/>
      <dgm:spPr/>
      <dgm:t>
        <a:bodyPr/>
        <a:lstStyle/>
        <a:p>
          <a:endParaRPr lang="en-US"/>
        </a:p>
      </dgm:t>
    </dgm:pt>
    <dgm:pt modelId="{9A1A1749-F6C2-470D-B265-7B19EA1334E8}" type="sibTrans" cxnId="{92E563E6-DB52-4EE2-9B9A-FB53C0AC34EA}">
      <dgm:prSet/>
      <dgm:spPr/>
      <dgm:t>
        <a:bodyPr/>
        <a:lstStyle/>
        <a:p>
          <a:endParaRPr lang="en-US"/>
        </a:p>
      </dgm:t>
    </dgm:pt>
    <dgm:pt modelId="{1C55C825-EA03-4E3F-B766-37C28AF0E92B}" type="pres">
      <dgm:prSet presAssocID="{C78389EF-95F7-4F75-8674-B986A58A81C8}" presName="linear" presStyleCnt="0">
        <dgm:presLayoutVars>
          <dgm:animLvl val="lvl"/>
          <dgm:resizeHandles val="exact"/>
        </dgm:presLayoutVars>
      </dgm:prSet>
      <dgm:spPr/>
    </dgm:pt>
    <dgm:pt modelId="{30DCE41F-363D-434E-AA10-005560854348}" type="pres">
      <dgm:prSet presAssocID="{CDE2EFFE-A050-4C9E-8CB8-05E2EF096F4D}" presName="parentText" presStyleLbl="node1" presStyleIdx="0" presStyleCnt="8" custLinFactY="-5930" custLinFactNeighborY="-100000">
        <dgm:presLayoutVars>
          <dgm:chMax val="0"/>
          <dgm:bulletEnabled val="1"/>
        </dgm:presLayoutVars>
      </dgm:prSet>
      <dgm:spPr/>
    </dgm:pt>
    <dgm:pt modelId="{3D293C8E-5C0F-442A-A2E1-067C1E551155}" type="pres">
      <dgm:prSet presAssocID="{89955580-225E-489E-937F-C9BEE469199D}" presName="spacer" presStyleCnt="0"/>
      <dgm:spPr/>
    </dgm:pt>
    <dgm:pt modelId="{AD047CEF-097D-488B-A225-E2679D5BA651}" type="pres">
      <dgm:prSet presAssocID="{ACCBF2A3-A420-4889-879A-FD5D813A5747}" presName="parentText" presStyleLbl="node1" presStyleIdx="1" presStyleCnt="8">
        <dgm:presLayoutVars>
          <dgm:chMax val="0"/>
          <dgm:bulletEnabled val="1"/>
        </dgm:presLayoutVars>
      </dgm:prSet>
      <dgm:spPr/>
    </dgm:pt>
    <dgm:pt modelId="{9DEFDEBC-4988-40FA-BEFA-FB991EF0547C}" type="pres">
      <dgm:prSet presAssocID="{EAFDA50E-8F0A-47BA-897C-029DE7407FFE}" presName="spacer" presStyleCnt="0"/>
      <dgm:spPr/>
    </dgm:pt>
    <dgm:pt modelId="{9508FC22-115E-461D-B7D8-E2A9D5B679B0}" type="pres">
      <dgm:prSet presAssocID="{6BDDE770-E5D7-4FD6-BEAF-BD56785E4C0D}" presName="parentText" presStyleLbl="node1" presStyleIdx="2" presStyleCnt="8">
        <dgm:presLayoutVars>
          <dgm:chMax val="0"/>
          <dgm:bulletEnabled val="1"/>
        </dgm:presLayoutVars>
      </dgm:prSet>
      <dgm:spPr/>
    </dgm:pt>
    <dgm:pt modelId="{244764A1-133A-446B-96C4-29952EEFDFB7}" type="pres">
      <dgm:prSet presAssocID="{D9CDDB78-DEF4-42FE-9625-E1BA0C24FE9C}" presName="spacer" presStyleCnt="0"/>
      <dgm:spPr/>
    </dgm:pt>
    <dgm:pt modelId="{1B5E0654-FE1A-41AB-811A-3EFB23087378}" type="pres">
      <dgm:prSet presAssocID="{380477D3-BDE1-4FDF-852E-4CFD8D9E56EF}" presName="parentText" presStyleLbl="node1" presStyleIdx="3" presStyleCnt="8">
        <dgm:presLayoutVars>
          <dgm:chMax val="0"/>
          <dgm:bulletEnabled val="1"/>
        </dgm:presLayoutVars>
      </dgm:prSet>
      <dgm:spPr/>
    </dgm:pt>
    <dgm:pt modelId="{1E6157FA-E67A-4F11-A7BC-A72011A5B49E}" type="pres">
      <dgm:prSet presAssocID="{06D8DF3E-941B-4067-85CD-501B21B261FB}" presName="spacer" presStyleCnt="0"/>
      <dgm:spPr/>
    </dgm:pt>
    <dgm:pt modelId="{3F283757-6A79-4C9C-B906-E8D5F708B070}" type="pres">
      <dgm:prSet presAssocID="{995E4A4F-F378-44AF-917C-E8727FCA76BB}" presName="parentText" presStyleLbl="node1" presStyleIdx="4" presStyleCnt="8">
        <dgm:presLayoutVars>
          <dgm:chMax val="0"/>
          <dgm:bulletEnabled val="1"/>
        </dgm:presLayoutVars>
      </dgm:prSet>
      <dgm:spPr/>
    </dgm:pt>
    <dgm:pt modelId="{D1C06D36-F1E3-4BBC-8B8F-3A647D2002CE}" type="pres">
      <dgm:prSet presAssocID="{B44EBC21-7F23-4DE1-910B-A5975767ADFF}" presName="spacer" presStyleCnt="0"/>
      <dgm:spPr/>
    </dgm:pt>
    <dgm:pt modelId="{0A6B65C2-F420-4465-9933-28A61DBF14E4}" type="pres">
      <dgm:prSet presAssocID="{1959C7BF-F3FB-4D0E-B5A3-99ACADF1B5BB}" presName="parentText" presStyleLbl="node1" presStyleIdx="5" presStyleCnt="8" custLinFactNeighborX="-442" custLinFactNeighborY="77026">
        <dgm:presLayoutVars>
          <dgm:chMax val="0"/>
          <dgm:bulletEnabled val="1"/>
        </dgm:presLayoutVars>
      </dgm:prSet>
      <dgm:spPr/>
    </dgm:pt>
    <dgm:pt modelId="{F27D4D15-889D-4B39-A8AB-4A38CC1F1A90}" type="pres">
      <dgm:prSet presAssocID="{2E931021-6CB5-4D80-B1B9-4CCE2BF346EE}" presName="spacer" presStyleCnt="0"/>
      <dgm:spPr/>
    </dgm:pt>
    <dgm:pt modelId="{357EDDCD-81DC-43D7-995F-4832664AC40F}" type="pres">
      <dgm:prSet presAssocID="{AA5069BE-006F-4F0D-938A-2BC840C91146}" presName="parentText" presStyleLbl="node1" presStyleIdx="6" presStyleCnt="8">
        <dgm:presLayoutVars>
          <dgm:chMax val="0"/>
          <dgm:bulletEnabled val="1"/>
        </dgm:presLayoutVars>
      </dgm:prSet>
      <dgm:spPr/>
    </dgm:pt>
    <dgm:pt modelId="{1719DE20-D617-44E8-AE2E-CF52BAAA2DD7}" type="pres">
      <dgm:prSet presAssocID="{10877635-2AFF-4319-B72A-F46059B2FEDF}" presName="spacer" presStyleCnt="0"/>
      <dgm:spPr/>
    </dgm:pt>
    <dgm:pt modelId="{7735CA4C-3AC4-4BA9-A2B5-2E966DABCF7D}" type="pres">
      <dgm:prSet presAssocID="{A745E73E-BDA3-4B0E-B0DE-E35F9ED65F94}" presName="parentText" presStyleLbl="node1" presStyleIdx="7" presStyleCnt="8">
        <dgm:presLayoutVars>
          <dgm:chMax val="0"/>
          <dgm:bulletEnabled val="1"/>
        </dgm:presLayoutVars>
      </dgm:prSet>
      <dgm:spPr/>
    </dgm:pt>
  </dgm:ptLst>
  <dgm:cxnLst>
    <dgm:cxn modelId="{873DA80B-274D-4BB2-A93E-5E71535B941B}" srcId="{C78389EF-95F7-4F75-8674-B986A58A81C8}" destId="{380477D3-BDE1-4FDF-852E-4CFD8D9E56EF}" srcOrd="3" destOrd="0" parTransId="{3486D4EF-A88A-48F2-BE77-FCC51D6490E2}" sibTransId="{06D8DF3E-941B-4067-85CD-501B21B261FB}"/>
    <dgm:cxn modelId="{A0671C17-448F-4FD3-9B65-D9AD74B82206}" srcId="{C78389EF-95F7-4F75-8674-B986A58A81C8}" destId="{1959C7BF-F3FB-4D0E-B5A3-99ACADF1B5BB}" srcOrd="5" destOrd="0" parTransId="{5AA8ABBC-7483-4514-95D5-743AD00540C6}" sibTransId="{2E931021-6CB5-4D80-B1B9-4CCE2BF346EE}"/>
    <dgm:cxn modelId="{F6C33D36-A1F5-4116-A2E0-633EEC117DB6}" type="presOf" srcId="{A745E73E-BDA3-4B0E-B0DE-E35F9ED65F94}" destId="{7735CA4C-3AC4-4BA9-A2B5-2E966DABCF7D}" srcOrd="0" destOrd="0" presId="urn:microsoft.com/office/officeart/2005/8/layout/vList2"/>
    <dgm:cxn modelId="{675F303F-EE9F-45A6-AC84-C80600B33065}" type="presOf" srcId="{C78389EF-95F7-4F75-8674-B986A58A81C8}" destId="{1C55C825-EA03-4E3F-B766-37C28AF0E92B}" srcOrd="0" destOrd="0" presId="urn:microsoft.com/office/officeart/2005/8/layout/vList2"/>
    <dgm:cxn modelId="{DF10B63F-6331-4BD5-8F9B-055397B556B6}" type="presOf" srcId="{1959C7BF-F3FB-4D0E-B5A3-99ACADF1B5BB}" destId="{0A6B65C2-F420-4465-9933-28A61DBF14E4}" srcOrd="0" destOrd="0" presId="urn:microsoft.com/office/officeart/2005/8/layout/vList2"/>
    <dgm:cxn modelId="{289AE75D-CB27-4B81-8DA2-941499130F44}" type="presOf" srcId="{995E4A4F-F378-44AF-917C-E8727FCA76BB}" destId="{3F283757-6A79-4C9C-B906-E8D5F708B070}" srcOrd="0" destOrd="0" presId="urn:microsoft.com/office/officeart/2005/8/layout/vList2"/>
    <dgm:cxn modelId="{E45FA65F-4A39-4D5A-8D7A-1E14B6739633}" type="presOf" srcId="{CDE2EFFE-A050-4C9E-8CB8-05E2EF096F4D}" destId="{30DCE41F-363D-434E-AA10-005560854348}" srcOrd="0" destOrd="0" presId="urn:microsoft.com/office/officeart/2005/8/layout/vList2"/>
    <dgm:cxn modelId="{63C12A46-6A89-4981-B472-FB2F97C038B7}" srcId="{C78389EF-95F7-4F75-8674-B986A58A81C8}" destId="{ACCBF2A3-A420-4889-879A-FD5D813A5747}" srcOrd="1" destOrd="0" parTransId="{C92F7713-28C7-4AA8-8C53-D6AC8A4A49FB}" sibTransId="{EAFDA50E-8F0A-47BA-897C-029DE7407FFE}"/>
    <dgm:cxn modelId="{CE6C7594-BCF4-4358-A3CF-B77995E84669}" type="presOf" srcId="{6BDDE770-E5D7-4FD6-BEAF-BD56785E4C0D}" destId="{9508FC22-115E-461D-B7D8-E2A9D5B679B0}" srcOrd="0" destOrd="0" presId="urn:microsoft.com/office/officeart/2005/8/layout/vList2"/>
    <dgm:cxn modelId="{93355D9B-314A-4186-B863-B40D8A8A38FF}" srcId="{C78389EF-95F7-4F75-8674-B986A58A81C8}" destId="{6BDDE770-E5D7-4FD6-BEAF-BD56785E4C0D}" srcOrd="2" destOrd="0" parTransId="{7CA273A8-9DE4-4611-8822-6F18F27372FE}" sibTransId="{D9CDDB78-DEF4-42FE-9625-E1BA0C24FE9C}"/>
    <dgm:cxn modelId="{E2A5C2A7-953F-4AAE-9236-187C1565A41A}" srcId="{C78389EF-95F7-4F75-8674-B986A58A81C8}" destId="{AA5069BE-006F-4F0D-938A-2BC840C91146}" srcOrd="6" destOrd="0" parTransId="{D8C3A530-CB85-46CF-B6CE-77F58BAD8B38}" sibTransId="{10877635-2AFF-4319-B72A-F46059B2FEDF}"/>
    <dgm:cxn modelId="{95AB35AC-487C-4E01-8166-96C198A749CA}" type="presOf" srcId="{AA5069BE-006F-4F0D-938A-2BC840C91146}" destId="{357EDDCD-81DC-43D7-995F-4832664AC40F}" srcOrd="0" destOrd="0" presId="urn:microsoft.com/office/officeart/2005/8/layout/vList2"/>
    <dgm:cxn modelId="{60A284C1-054A-4038-9BC8-460B74380388}" srcId="{C78389EF-95F7-4F75-8674-B986A58A81C8}" destId="{995E4A4F-F378-44AF-917C-E8727FCA76BB}" srcOrd="4" destOrd="0" parTransId="{795EB443-3E50-49A9-BA80-4162023C78AA}" sibTransId="{B44EBC21-7F23-4DE1-910B-A5975767ADFF}"/>
    <dgm:cxn modelId="{A55579C8-87AD-4789-A370-3300E4AE2995}" type="presOf" srcId="{ACCBF2A3-A420-4889-879A-FD5D813A5747}" destId="{AD047CEF-097D-488B-A225-E2679D5BA651}" srcOrd="0" destOrd="0" presId="urn:microsoft.com/office/officeart/2005/8/layout/vList2"/>
    <dgm:cxn modelId="{F8B351DE-A834-490E-B96E-EC36E4FE8528}" type="presOf" srcId="{380477D3-BDE1-4FDF-852E-4CFD8D9E56EF}" destId="{1B5E0654-FE1A-41AB-811A-3EFB23087378}" srcOrd="0" destOrd="0" presId="urn:microsoft.com/office/officeart/2005/8/layout/vList2"/>
    <dgm:cxn modelId="{92E563E6-DB52-4EE2-9B9A-FB53C0AC34EA}" srcId="{C78389EF-95F7-4F75-8674-B986A58A81C8}" destId="{A745E73E-BDA3-4B0E-B0DE-E35F9ED65F94}" srcOrd="7" destOrd="0" parTransId="{7F063B22-00D9-4418-B13B-2D835169CE30}" sibTransId="{9A1A1749-F6C2-470D-B265-7B19EA1334E8}"/>
    <dgm:cxn modelId="{04B3CAED-40B5-4872-8D41-C76042536B14}" srcId="{C78389EF-95F7-4F75-8674-B986A58A81C8}" destId="{CDE2EFFE-A050-4C9E-8CB8-05E2EF096F4D}" srcOrd="0" destOrd="0" parTransId="{18A573A4-3366-476D-8200-15D9A63D8F80}" sibTransId="{89955580-225E-489E-937F-C9BEE469199D}"/>
    <dgm:cxn modelId="{E83F307C-5F15-4AF4-9B7A-C4C04C5EB2D9}" type="presParOf" srcId="{1C55C825-EA03-4E3F-B766-37C28AF0E92B}" destId="{30DCE41F-363D-434E-AA10-005560854348}" srcOrd="0" destOrd="0" presId="urn:microsoft.com/office/officeart/2005/8/layout/vList2"/>
    <dgm:cxn modelId="{401A70B9-6B13-48CB-AC06-595FA105A0C6}" type="presParOf" srcId="{1C55C825-EA03-4E3F-B766-37C28AF0E92B}" destId="{3D293C8E-5C0F-442A-A2E1-067C1E551155}" srcOrd="1" destOrd="0" presId="urn:microsoft.com/office/officeart/2005/8/layout/vList2"/>
    <dgm:cxn modelId="{78383358-68EF-4CFB-924B-B4208B755504}" type="presParOf" srcId="{1C55C825-EA03-4E3F-B766-37C28AF0E92B}" destId="{AD047CEF-097D-488B-A225-E2679D5BA651}" srcOrd="2" destOrd="0" presId="urn:microsoft.com/office/officeart/2005/8/layout/vList2"/>
    <dgm:cxn modelId="{515495C8-555A-4394-AB5A-E09A7F262CF5}" type="presParOf" srcId="{1C55C825-EA03-4E3F-B766-37C28AF0E92B}" destId="{9DEFDEBC-4988-40FA-BEFA-FB991EF0547C}" srcOrd="3" destOrd="0" presId="urn:microsoft.com/office/officeart/2005/8/layout/vList2"/>
    <dgm:cxn modelId="{F9248239-F24E-4B9F-BD58-CA2A839B9E41}" type="presParOf" srcId="{1C55C825-EA03-4E3F-B766-37C28AF0E92B}" destId="{9508FC22-115E-461D-B7D8-E2A9D5B679B0}" srcOrd="4" destOrd="0" presId="urn:microsoft.com/office/officeart/2005/8/layout/vList2"/>
    <dgm:cxn modelId="{1F961EED-F4B7-44E5-95C9-BEF02E00D602}" type="presParOf" srcId="{1C55C825-EA03-4E3F-B766-37C28AF0E92B}" destId="{244764A1-133A-446B-96C4-29952EEFDFB7}" srcOrd="5" destOrd="0" presId="urn:microsoft.com/office/officeart/2005/8/layout/vList2"/>
    <dgm:cxn modelId="{C44B5E07-DFBB-4DEF-87E6-77D957B03ED6}" type="presParOf" srcId="{1C55C825-EA03-4E3F-B766-37C28AF0E92B}" destId="{1B5E0654-FE1A-41AB-811A-3EFB23087378}" srcOrd="6" destOrd="0" presId="urn:microsoft.com/office/officeart/2005/8/layout/vList2"/>
    <dgm:cxn modelId="{734B7508-B627-4028-B758-66025EF5FA90}" type="presParOf" srcId="{1C55C825-EA03-4E3F-B766-37C28AF0E92B}" destId="{1E6157FA-E67A-4F11-A7BC-A72011A5B49E}" srcOrd="7" destOrd="0" presId="urn:microsoft.com/office/officeart/2005/8/layout/vList2"/>
    <dgm:cxn modelId="{93F88458-18C6-4168-8B17-E05FA3E65497}" type="presParOf" srcId="{1C55C825-EA03-4E3F-B766-37C28AF0E92B}" destId="{3F283757-6A79-4C9C-B906-E8D5F708B070}" srcOrd="8" destOrd="0" presId="urn:microsoft.com/office/officeart/2005/8/layout/vList2"/>
    <dgm:cxn modelId="{85F70F46-CAAA-4BEA-92B8-CCBB1DB9A23A}" type="presParOf" srcId="{1C55C825-EA03-4E3F-B766-37C28AF0E92B}" destId="{D1C06D36-F1E3-4BBC-8B8F-3A647D2002CE}" srcOrd="9" destOrd="0" presId="urn:microsoft.com/office/officeart/2005/8/layout/vList2"/>
    <dgm:cxn modelId="{31F244E1-6FC0-4734-9F39-DA4B98B84AEC}" type="presParOf" srcId="{1C55C825-EA03-4E3F-B766-37C28AF0E92B}" destId="{0A6B65C2-F420-4465-9933-28A61DBF14E4}" srcOrd="10" destOrd="0" presId="urn:microsoft.com/office/officeart/2005/8/layout/vList2"/>
    <dgm:cxn modelId="{66E4985A-5D36-4A3B-A0DB-BB21E29E66CE}" type="presParOf" srcId="{1C55C825-EA03-4E3F-B766-37C28AF0E92B}" destId="{F27D4D15-889D-4B39-A8AB-4A38CC1F1A90}" srcOrd="11" destOrd="0" presId="urn:microsoft.com/office/officeart/2005/8/layout/vList2"/>
    <dgm:cxn modelId="{07C55910-B4A2-4CDB-9735-34DAB047D7D1}" type="presParOf" srcId="{1C55C825-EA03-4E3F-B766-37C28AF0E92B}" destId="{357EDDCD-81DC-43D7-995F-4832664AC40F}" srcOrd="12" destOrd="0" presId="urn:microsoft.com/office/officeart/2005/8/layout/vList2"/>
    <dgm:cxn modelId="{214F4839-4230-4A4D-AE0C-D4E84315EEA4}" type="presParOf" srcId="{1C55C825-EA03-4E3F-B766-37C28AF0E92B}" destId="{1719DE20-D617-44E8-AE2E-CF52BAAA2DD7}" srcOrd="13" destOrd="0" presId="urn:microsoft.com/office/officeart/2005/8/layout/vList2"/>
    <dgm:cxn modelId="{D556865A-3CC5-4CBE-AB3F-1D2CAAF7702B}" type="presParOf" srcId="{1C55C825-EA03-4E3F-B766-37C28AF0E92B}" destId="{7735CA4C-3AC4-4BA9-A2B5-2E966DABCF7D}"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56B508-19A7-4BEA-B02F-06D553EF0627}"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F7A2D045-BF83-451D-BB03-8E651A0BFF7F}">
      <dgm:prSet/>
      <dgm:spPr/>
      <dgm:t>
        <a:bodyPr/>
        <a:lstStyle/>
        <a:p>
          <a:r>
            <a:rPr lang="en-US" b="1"/>
            <a:t>The grades earned in 9</a:t>
          </a:r>
          <a:r>
            <a:rPr lang="en-US" b="1" baseline="30000"/>
            <a:t>th</a:t>
          </a:r>
          <a:r>
            <a:rPr lang="en-US" b="1"/>
            <a:t> count just as much toward your </a:t>
          </a:r>
          <a:r>
            <a:rPr lang="en-US" b="1" i="1"/>
            <a:t>cumulative</a:t>
          </a:r>
          <a:r>
            <a:rPr lang="en-US" b="1"/>
            <a:t> GPA as 10, 11, or 12</a:t>
          </a:r>
          <a:r>
            <a:rPr lang="en-US"/>
            <a:t>.</a:t>
          </a:r>
        </a:p>
      </dgm:t>
    </dgm:pt>
    <dgm:pt modelId="{8D9575A7-CCFC-459D-9344-18F1860F9F64}" type="parTrans" cxnId="{CCAE1663-49E8-4EA4-8FDE-60A3CE5AA398}">
      <dgm:prSet/>
      <dgm:spPr/>
      <dgm:t>
        <a:bodyPr/>
        <a:lstStyle/>
        <a:p>
          <a:endParaRPr lang="en-US"/>
        </a:p>
      </dgm:t>
    </dgm:pt>
    <dgm:pt modelId="{D8EF8AEA-B401-4C4D-8D6C-BAFF101D9813}" type="sibTrans" cxnId="{CCAE1663-49E8-4EA4-8FDE-60A3CE5AA398}">
      <dgm:prSet/>
      <dgm:spPr/>
      <dgm:t>
        <a:bodyPr/>
        <a:lstStyle/>
        <a:p>
          <a:endParaRPr lang="en-US"/>
        </a:p>
      </dgm:t>
    </dgm:pt>
    <dgm:pt modelId="{45BAE07B-BFD2-4CA0-9AFA-B7A8B28001F1}">
      <dgm:prSet/>
      <dgm:spPr/>
      <dgm:t>
        <a:bodyPr/>
        <a:lstStyle/>
        <a:p>
          <a:r>
            <a:rPr lang="en-US" b="1"/>
            <a:t>Students must make the effort now so that they won’t have to make up ground in later years.</a:t>
          </a:r>
        </a:p>
      </dgm:t>
    </dgm:pt>
    <dgm:pt modelId="{075EEB59-B8E9-4C50-914B-8AFB10CCB1AB}" type="parTrans" cxnId="{5FDF5448-F90B-4444-8578-3C4397B9A5A6}">
      <dgm:prSet/>
      <dgm:spPr/>
      <dgm:t>
        <a:bodyPr/>
        <a:lstStyle/>
        <a:p>
          <a:endParaRPr lang="en-US"/>
        </a:p>
      </dgm:t>
    </dgm:pt>
    <dgm:pt modelId="{170B94EF-6D3A-464D-B357-B5333FF73A90}" type="sibTrans" cxnId="{5FDF5448-F90B-4444-8578-3C4397B9A5A6}">
      <dgm:prSet/>
      <dgm:spPr/>
      <dgm:t>
        <a:bodyPr/>
        <a:lstStyle/>
        <a:p>
          <a:endParaRPr lang="en-US"/>
        </a:p>
      </dgm:t>
    </dgm:pt>
    <dgm:pt modelId="{B3B272C4-0497-45CF-8C35-C71829AEB78D}" type="pres">
      <dgm:prSet presAssocID="{8056B508-19A7-4BEA-B02F-06D553EF0627}" presName="hierChild1" presStyleCnt="0">
        <dgm:presLayoutVars>
          <dgm:chPref val="1"/>
          <dgm:dir/>
          <dgm:animOne val="branch"/>
          <dgm:animLvl val="lvl"/>
          <dgm:resizeHandles/>
        </dgm:presLayoutVars>
      </dgm:prSet>
      <dgm:spPr/>
    </dgm:pt>
    <dgm:pt modelId="{775FB126-8DFB-4A4D-971A-C471949E1DB6}" type="pres">
      <dgm:prSet presAssocID="{F7A2D045-BF83-451D-BB03-8E651A0BFF7F}" presName="hierRoot1" presStyleCnt="0"/>
      <dgm:spPr/>
    </dgm:pt>
    <dgm:pt modelId="{AAC5882C-49B4-4449-962F-49C398C4FD35}" type="pres">
      <dgm:prSet presAssocID="{F7A2D045-BF83-451D-BB03-8E651A0BFF7F}" presName="composite" presStyleCnt="0"/>
      <dgm:spPr/>
    </dgm:pt>
    <dgm:pt modelId="{6F477AA1-7C77-48D6-A5B7-9321ADA53005}" type="pres">
      <dgm:prSet presAssocID="{F7A2D045-BF83-451D-BB03-8E651A0BFF7F}" presName="background" presStyleLbl="node0" presStyleIdx="0" presStyleCnt="2"/>
      <dgm:spPr/>
    </dgm:pt>
    <dgm:pt modelId="{719090E6-8A58-442C-8727-F5799FCCD19E}" type="pres">
      <dgm:prSet presAssocID="{F7A2D045-BF83-451D-BB03-8E651A0BFF7F}" presName="text" presStyleLbl="fgAcc0" presStyleIdx="0" presStyleCnt="2" custLinFactNeighborX="-978" custLinFactNeighborY="-1765">
        <dgm:presLayoutVars>
          <dgm:chPref val="3"/>
        </dgm:presLayoutVars>
      </dgm:prSet>
      <dgm:spPr/>
    </dgm:pt>
    <dgm:pt modelId="{47969B58-4100-4491-AD27-C25F9AA6271C}" type="pres">
      <dgm:prSet presAssocID="{F7A2D045-BF83-451D-BB03-8E651A0BFF7F}" presName="hierChild2" presStyleCnt="0"/>
      <dgm:spPr/>
    </dgm:pt>
    <dgm:pt modelId="{F7B458E6-139E-40D0-92FA-102E441C81CB}" type="pres">
      <dgm:prSet presAssocID="{45BAE07B-BFD2-4CA0-9AFA-B7A8B28001F1}" presName="hierRoot1" presStyleCnt="0"/>
      <dgm:spPr/>
    </dgm:pt>
    <dgm:pt modelId="{862931AC-46B6-4E9F-88B1-CAAC0F70D03D}" type="pres">
      <dgm:prSet presAssocID="{45BAE07B-BFD2-4CA0-9AFA-B7A8B28001F1}" presName="composite" presStyleCnt="0"/>
      <dgm:spPr/>
    </dgm:pt>
    <dgm:pt modelId="{9BCEC539-B86D-4F16-8E6F-7321593A978D}" type="pres">
      <dgm:prSet presAssocID="{45BAE07B-BFD2-4CA0-9AFA-B7A8B28001F1}" presName="background" presStyleLbl="node0" presStyleIdx="1" presStyleCnt="2"/>
      <dgm:spPr/>
    </dgm:pt>
    <dgm:pt modelId="{9B67555C-A2C3-42BB-9B90-EA616BB5E6D4}" type="pres">
      <dgm:prSet presAssocID="{45BAE07B-BFD2-4CA0-9AFA-B7A8B28001F1}" presName="text" presStyleLbl="fgAcc0" presStyleIdx="1" presStyleCnt="2">
        <dgm:presLayoutVars>
          <dgm:chPref val="3"/>
        </dgm:presLayoutVars>
      </dgm:prSet>
      <dgm:spPr/>
    </dgm:pt>
    <dgm:pt modelId="{5CD8CBDA-5DF3-4A79-B279-6D9F1EC013AA}" type="pres">
      <dgm:prSet presAssocID="{45BAE07B-BFD2-4CA0-9AFA-B7A8B28001F1}" presName="hierChild2" presStyleCnt="0"/>
      <dgm:spPr/>
    </dgm:pt>
  </dgm:ptLst>
  <dgm:cxnLst>
    <dgm:cxn modelId="{5D4B0A26-53C7-4924-89A8-02BCBFF4CDB4}" type="presOf" srcId="{8056B508-19A7-4BEA-B02F-06D553EF0627}" destId="{B3B272C4-0497-45CF-8C35-C71829AEB78D}" srcOrd="0" destOrd="0" presId="urn:microsoft.com/office/officeart/2005/8/layout/hierarchy1"/>
    <dgm:cxn modelId="{E603D141-3D5E-46BB-A45E-86954D8DA925}" type="presOf" srcId="{F7A2D045-BF83-451D-BB03-8E651A0BFF7F}" destId="{719090E6-8A58-442C-8727-F5799FCCD19E}" srcOrd="0" destOrd="0" presId="urn:microsoft.com/office/officeart/2005/8/layout/hierarchy1"/>
    <dgm:cxn modelId="{CCAE1663-49E8-4EA4-8FDE-60A3CE5AA398}" srcId="{8056B508-19A7-4BEA-B02F-06D553EF0627}" destId="{F7A2D045-BF83-451D-BB03-8E651A0BFF7F}" srcOrd="0" destOrd="0" parTransId="{8D9575A7-CCFC-459D-9344-18F1860F9F64}" sibTransId="{D8EF8AEA-B401-4C4D-8D6C-BAFF101D9813}"/>
    <dgm:cxn modelId="{5FDF5448-F90B-4444-8578-3C4397B9A5A6}" srcId="{8056B508-19A7-4BEA-B02F-06D553EF0627}" destId="{45BAE07B-BFD2-4CA0-9AFA-B7A8B28001F1}" srcOrd="1" destOrd="0" parTransId="{075EEB59-B8E9-4C50-914B-8AFB10CCB1AB}" sibTransId="{170B94EF-6D3A-464D-B357-B5333FF73A90}"/>
    <dgm:cxn modelId="{90D55F6B-FBA8-4838-937C-D0B71B40EBE9}" type="presOf" srcId="{45BAE07B-BFD2-4CA0-9AFA-B7A8B28001F1}" destId="{9B67555C-A2C3-42BB-9B90-EA616BB5E6D4}" srcOrd="0" destOrd="0" presId="urn:microsoft.com/office/officeart/2005/8/layout/hierarchy1"/>
    <dgm:cxn modelId="{FBBDA478-048E-4F7E-8188-C5455E428128}" type="presParOf" srcId="{B3B272C4-0497-45CF-8C35-C71829AEB78D}" destId="{775FB126-8DFB-4A4D-971A-C471949E1DB6}" srcOrd="0" destOrd="0" presId="urn:microsoft.com/office/officeart/2005/8/layout/hierarchy1"/>
    <dgm:cxn modelId="{D59966C8-DFE0-4AC6-B742-18C0AA13D101}" type="presParOf" srcId="{775FB126-8DFB-4A4D-971A-C471949E1DB6}" destId="{AAC5882C-49B4-4449-962F-49C398C4FD35}" srcOrd="0" destOrd="0" presId="urn:microsoft.com/office/officeart/2005/8/layout/hierarchy1"/>
    <dgm:cxn modelId="{2CB25265-00FF-498A-9B36-5CF9423AFB00}" type="presParOf" srcId="{AAC5882C-49B4-4449-962F-49C398C4FD35}" destId="{6F477AA1-7C77-48D6-A5B7-9321ADA53005}" srcOrd="0" destOrd="0" presId="urn:microsoft.com/office/officeart/2005/8/layout/hierarchy1"/>
    <dgm:cxn modelId="{8BA805F4-DB35-4208-B8C6-C4326503EB8D}" type="presParOf" srcId="{AAC5882C-49B4-4449-962F-49C398C4FD35}" destId="{719090E6-8A58-442C-8727-F5799FCCD19E}" srcOrd="1" destOrd="0" presId="urn:microsoft.com/office/officeart/2005/8/layout/hierarchy1"/>
    <dgm:cxn modelId="{B1AC24D1-C64D-4022-BBF3-97DD110EF563}" type="presParOf" srcId="{775FB126-8DFB-4A4D-971A-C471949E1DB6}" destId="{47969B58-4100-4491-AD27-C25F9AA6271C}" srcOrd="1" destOrd="0" presId="urn:microsoft.com/office/officeart/2005/8/layout/hierarchy1"/>
    <dgm:cxn modelId="{388C3406-2E80-4A58-8373-E80F056218D1}" type="presParOf" srcId="{B3B272C4-0497-45CF-8C35-C71829AEB78D}" destId="{F7B458E6-139E-40D0-92FA-102E441C81CB}" srcOrd="1" destOrd="0" presId="urn:microsoft.com/office/officeart/2005/8/layout/hierarchy1"/>
    <dgm:cxn modelId="{72684629-E214-41C6-9F1A-A16679B1AAA1}" type="presParOf" srcId="{F7B458E6-139E-40D0-92FA-102E441C81CB}" destId="{862931AC-46B6-4E9F-88B1-CAAC0F70D03D}" srcOrd="0" destOrd="0" presId="urn:microsoft.com/office/officeart/2005/8/layout/hierarchy1"/>
    <dgm:cxn modelId="{2AB09B83-CA21-460B-B8B6-153E81573839}" type="presParOf" srcId="{862931AC-46B6-4E9F-88B1-CAAC0F70D03D}" destId="{9BCEC539-B86D-4F16-8E6F-7321593A978D}" srcOrd="0" destOrd="0" presId="urn:microsoft.com/office/officeart/2005/8/layout/hierarchy1"/>
    <dgm:cxn modelId="{0A7CD272-9A5D-4609-8DD4-A150910F5393}" type="presParOf" srcId="{862931AC-46B6-4E9F-88B1-CAAC0F70D03D}" destId="{9B67555C-A2C3-42BB-9B90-EA616BB5E6D4}" srcOrd="1" destOrd="0" presId="urn:microsoft.com/office/officeart/2005/8/layout/hierarchy1"/>
    <dgm:cxn modelId="{874B50FD-E1BC-4AFA-A4DD-CDF468DEC655}" type="presParOf" srcId="{F7B458E6-139E-40D0-92FA-102E441C81CB}" destId="{5CD8CBDA-5DF3-4A79-B279-6D9F1EC013A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CE41F-363D-434E-AA10-005560854348}">
      <dsp:nvSpPr>
        <dsp:cNvPr id="0" name=""/>
        <dsp:cNvSpPr/>
      </dsp:nvSpPr>
      <dsp:spPr>
        <a:xfrm>
          <a:off x="0" y="0"/>
          <a:ext cx="7395210" cy="776127"/>
        </a:xfrm>
        <a:prstGeom prst="round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a:solidFill>
                <a:schemeClr val="bg1"/>
              </a:solidFill>
              <a:latin typeface="Arial Nova Cond Light"/>
            </a:rPr>
            <a:t>Program of Studies posted on District Website January 2nd </a:t>
          </a:r>
          <a:endParaRPr lang="en-US" sz="2400" kern="1200">
            <a:solidFill>
              <a:schemeClr val="bg1"/>
            </a:solidFill>
            <a:latin typeface="Arial Nova Cond Light" panose="020B0604020202020204" pitchFamily="34" charset="0"/>
          </a:endParaRPr>
        </a:p>
      </dsp:txBody>
      <dsp:txXfrm>
        <a:off x="37887" y="37887"/>
        <a:ext cx="7319436" cy="700353"/>
      </dsp:txXfrm>
    </dsp:sp>
    <dsp:sp modelId="{AD047CEF-097D-488B-A225-E2679D5BA651}">
      <dsp:nvSpPr>
        <dsp:cNvPr id="0" name=""/>
        <dsp:cNvSpPr/>
      </dsp:nvSpPr>
      <dsp:spPr>
        <a:xfrm>
          <a:off x="0" y="788845"/>
          <a:ext cx="7395210" cy="776127"/>
        </a:xfrm>
        <a:prstGeom prst="round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a:solidFill>
                <a:schemeClr val="bg1"/>
              </a:solidFill>
              <a:latin typeface="Arial Nova Cond Light"/>
            </a:rPr>
            <a:t>Curriculum Fair 6:30 PM January 4</a:t>
          </a:r>
          <a:r>
            <a:rPr lang="en-US" sz="2400" b="1" kern="1200" baseline="30000">
              <a:solidFill>
                <a:schemeClr val="bg1"/>
              </a:solidFill>
              <a:latin typeface="Arial Nova Cond Light"/>
            </a:rPr>
            <a:t>th</a:t>
          </a:r>
          <a:r>
            <a:rPr lang="en-US" sz="2400" b="1" kern="1200">
              <a:solidFill>
                <a:schemeClr val="bg1"/>
              </a:solidFill>
              <a:latin typeface="Arial Nova Cond Light"/>
            </a:rPr>
            <a:t> @ South </a:t>
          </a:r>
          <a:endParaRPr lang="en-US" sz="2400" kern="1200">
            <a:solidFill>
              <a:schemeClr val="bg1"/>
            </a:solidFill>
            <a:latin typeface="Arial Nova Cond Light" panose="020B0604020202020204" pitchFamily="34" charset="0"/>
          </a:endParaRPr>
        </a:p>
      </dsp:txBody>
      <dsp:txXfrm>
        <a:off x="37887" y="826732"/>
        <a:ext cx="7319436" cy="700353"/>
      </dsp:txXfrm>
    </dsp:sp>
    <dsp:sp modelId="{9508FC22-115E-461D-B7D8-E2A9D5B679B0}">
      <dsp:nvSpPr>
        <dsp:cNvPr id="0" name=""/>
        <dsp:cNvSpPr/>
      </dsp:nvSpPr>
      <dsp:spPr>
        <a:xfrm>
          <a:off x="0" y="1576744"/>
          <a:ext cx="7395210" cy="776127"/>
        </a:xfrm>
        <a:prstGeom prst="round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a:solidFill>
                <a:schemeClr val="bg1"/>
              </a:solidFill>
              <a:latin typeface="Arial Nova Cond Light"/>
            </a:rPr>
            <a:t>Portal OPEN for registration January 18th – February 4</a:t>
          </a:r>
          <a:r>
            <a:rPr lang="en-US" sz="2400" b="1" kern="1200" baseline="30000">
              <a:solidFill>
                <a:schemeClr val="bg1"/>
              </a:solidFill>
              <a:latin typeface="Arial Nova Cond Light"/>
            </a:rPr>
            <a:t>th</a:t>
          </a:r>
          <a:r>
            <a:rPr lang="en-US" sz="2400" b="1" kern="1200">
              <a:solidFill>
                <a:schemeClr val="bg1"/>
              </a:solidFill>
              <a:latin typeface="Arial Nova Cond Light"/>
            </a:rPr>
            <a:t>; </a:t>
          </a:r>
          <a:r>
            <a:rPr lang="en-US" sz="2400" b="0" kern="1200">
              <a:solidFill>
                <a:schemeClr val="bg1"/>
              </a:solidFill>
              <a:latin typeface="Arial Nova Cond Light"/>
            </a:rPr>
            <a:t>Students enter course requests based on recommendations from teachers  </a:t>
          </a:r>
        </a:p>
      </dsp:txBody>
      <dsp:txXfrm>
        <a:off x="37887" y="1614631"/>
        <a:ext cx="7319436" cy="700353"/>
      </dsp:txXfrm>
    </dsp:sp>
    <dsp:sp modelId="{1B5E0654-FE1A-41AB-811A-3EFB23087378}">
      <dsp:nvSpPr>
        <dsp:cNvPr id="0" name=""/>
        <dsp:cNvSpPr/>
      </dsp:nvSpPr>
      <dsp:spPr>
        <a:xfrm>
          <a:off x="0" y="2364642"/>
          <a:ext cx="7395210" cy="776127"/>
        </a:xfrm>
        <a:prstGeom prst="round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a:solidFill>
                <a:schemeClr val="bg1"/>
              </a:solidFill>
              <a:latin typeface="Arial Nova Cond Light"/>
            </a:rPr>
            <a:t>Counselors review course selections through March </a:t>
          </a:r>
        </a:p>
      </dsp:txBody>
      <dsp:txXfrm>
        <a:off x="37887" y="2402529"/>
        <a:ext cx="7319436" cy="700353"/>
      </dsp:txXfrm>
    </dsp:sp>
    <dsp:sp modelId="{3F283757-6A79-4C9C-B906-E8D5F708B070}">
      <dsp:nvSpPr>
        <dsp:cNvPr id="0" name=""/>
        <dsp:cNvSpPr/>
      </dsp:nvSpPr>
      <dsp:spPr>
        <a:xfrm>
          <a:off x="0" y="3152540"/>
          <a:ext cx="7395210" cy="776127"/>
        </a:xfrm>
        <a:prstGeom prst="round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bg1"/>
              </a:solidFill>
              <a:latin typeface="Arial Nova Cond Light"/>
            </a:rPr>
            <a:t>Verifications available on portal 3/8 for parent review and e-signature; </a:t>
          </a:r>
          <a:r>
            <a:rPr lang="en-US" sz="2400" b="0" kern="1200">
              <a:solidFill>
                <a:schemeClr val="bg1"/>
              </a:solidFill>
              <a:latin typeface="Arial Nova Cond Light"/>
            </a:rPr>
            <a:t>submit change notifications to Grade 9 counselor</a:t>
          </a:r>
        </a:p>
      </dsp:txBody>
      <dsp:txXfrm>
        <a:off x="37887" y="3190427"/>
        <a:ext cx="7319436" cy="700353"/>
      </dsp:txXfrm>
    </dsp:sp>
    <dsp:sp modelId="{0A6B65C2-F420-4465-9933-28A61DBF14E4}">
      <dsp:nvSpPr>
        <dsp:cNvPr id="0" name=""/>
        <dsp:cNvSpPr/>
      </dsp:nvSpPr>
      <dsp:spPr>
        <a:xfrm>
          <a:off x="0" y="3949505"/>
          <a:ext cx="7395210" cy="776127"/>
        </a:xfrm>
        <a:prstGeom prst="round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0" kern="1200">
              <a:solidFill>
                <a:schemeClr val="bg1"/>
              </a:solidFill>
              <a:latin typeface="Arial Nova Cond Light"/>
            </a:rPr>
            <a:t>Staffing and Master Schedule process April - August.  </a:t>
          </a:r>
        </a:p>
      </dsp:txBody>
      <dsp:txXfrm>
        <a:off x="37887" y="3987392"/>
        <a:ext cx="7319436" cy="700353"/>
      </dsp:txXfrm>
    </dsp:sp>
    <dsp:sp modelId="{357EDDCD-81DC-43D7-995F-4832664AC40F}">
      <dsp:nvSpPr>
        <dsp:cNvPr id="0" name=""/>
        <dsp:cNvSpPr/>
      </dsp:nvSpPr>
      <dsp:spPr>
        <a:xfrm>
          <a:off x="0" y="4728337"/>
          <a:ext cx="7395210" cy="776127"/>
        </a:xfrm>
        <a:prstGeom prst="round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a:solidFill>
                <a:schemeClr val="bg1"/>
              </a:solidFill>
              <a:latin typeface="Arial Nova Cond Light"/>
            </a:rPr>
            <a:t>Counselors do schedules in the summer; you will be contacted if a conflict cannot be resolved utilizing pre-selected alternates.</a:t>
          </a:r>
        </a:p>
      </dsp:txBody>
      <dsp:txXfrm>
        <a:off x="37887" y="4766224"/>
        <a:ext cx="7319436" cy="700353"/>
      </dsp:txXfrm>
    </dsp:sp>
    <dsp:sp modelId="{7735CA4C-3AC4-4BA9-A2B5-2E966DABCF7D}">
      <dsp:nvSpPr>
        <dsp:cNvPr id="0" name=""/>
        <dsp:cNvSpPr/>
      </dsp:nvSpPr>
      <dsp:spPr>
        <a:xfrm>
          <a:off x="0" y="5516235"/>
          <a:ext cx="7395210" cy="776127"/>
        </a:xfrm>
        <a:prstGeom prst="round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bg1"/>
              </a:solidFill>
              <a:latin typeface="Arial Nova Cond Light"/>
            </a:rPr>
            <a:t>Schedules posted on Portal late August </a:t>
          </a:r>
          <a:endParaRPr lang="en-US" sz="2400" kern="1200">
            <a:solidFill>
              <a:schemeClr val="bg1"/>
            </a:solidFill>
            <a:latin typeface="Arial Nova Cond Light"/>
          </a:endParaRPr>
        </a:p>
      </dsp:txBody>
      <dsp:txXfrm>
        <a:off x="37887" y="5554122"/>
        <a:ext cx="7319436" cy="7003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77AA1-7C77-48D6-A5B7-9321ADA53005}">
      <dsp:nvSpPr>
        <dsp:cNvPr id="0" name=""/>
        <dsp:cNvSpPr/>
      </dsp:nvSpPr>
      <dsp:spPr>
        <a:xfrm>
          <a:off x="-44409" y="-44771"/>
          <a:ext cx="4677087" cy="296995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9090E6-8A58-442C-8727-F5799FCCD19E}">
      <dsp:nvSpPr>
        <dsp:cNvPr id="0" name=""/>
        <dsp:cNvSpPr/>
      </dsp:nvSpPr>
      <dsp:spPr>
        <a:xfrm>
          <a:off x="475266" y="448921"/>
          <a:ext cx="4677087" cy="296995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1" kern="1200"/>
            <a:t>The grades earned in 9</a:t>
          </a:r>
          <a:r>
            <a:rPr lang="en-US" sz="3300" b="1" kern="1200" baseline="30000"/>
            <a:t>th</a:t>
          </a:r>
          <a:r>
            <a:rPr lang="en-US" sz="3300" b="1" kern="1200"/>
            <a:t> count just as much toward your </a:t>
          </a:r>
          <a:r>
            <a:rPr lang="en-US" sz="3300" b="1" i="1" kern="1200"/>
            <a:t>cumulative</a:t>
          </a:r>
          <a:r>
            <a:rPr lang="en-US" sz="3300" b="1" kern="1200"/>
            <a:t> GPA as 10, 11, or 12</a:t>
          </a:r>
          <a:r>
            <a:rPr lang="en-US" sz="3300" kern="1200"/>
            <a:t>.</a:t>
          </a:r>
        </a:p>
      </dsp:txBody>
      <dsp:txXfrm>
        <a:off x="562253" y="535908"/>
        <a:ext cx="4503113" cy="2795976"/>
      </dsp:txXfrm>
    </dsp:sp>
    <dsp:sp modelId="{9BCEC539-B86D-4F16-8E6F-7321593A978D}">
      <dsp:nvSpPr>
        <dsp:cNvPr id="0" name=""/>
        <dsp:cNvSpPr/>
      </dsp:nvSpPr>
      <dsp:spPr>
        <a:xfrm>
          <a:off x="5717772" y="7648"/>
          <a:ext cx="4677087" cy="296995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67555C-A2C3-42BB-9B90-EA616BB5E6D4}">
      <dsp:nvSpPr>
        <dsp:cNvPr id="0" name=""/>
        <dsp:cNvSpPr/>
      </dsp:nvSpPr>
      <dsp:spPr>
        <a:xfrm>
          <a:off x="6237449" y="501341"/>
          <a:ext cx="4677087" cy="296995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1" kern="1200"/>
            <a:t>Students must make the effort now so that they won’t have to make up ground in later years.</a:t>
          </a:r>
        </a:p>
      </dsp:txBody>
      <dsp:txXfrm>
        <a:off x="6324436" y="588328"/>
        <a:ext cx="4503113" cy="279597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9T18:08:39.80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9T18:05:41.39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9T18:05:42.5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9T18:05:43.61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9T18:05:44.09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9T18:05:44.57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9T18:05:45.65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9T18:05:51.00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197 39,'152'-2,"166"5,-211 11,5 0,47-14,-91-1,-1 2,70 11,30 7,-110-7,-40-8,30 4,75 7,-64-7,69 1,328-10,-416-1,0-2,46-11,-52 9,-18 2,1 0,-1-1,21-10,13-4,-28 13,1 2,0 1,0 1,0 0,0 2,31 3,-23-1,0-2,50-5,120-16,-137 16,25-7,11-1,-82 12,-6 1,-25 0,-1636 2,868-3,-258 1,1038 0,2 0,0 0,0 0,-1 0,1 0,0 0,0 1,0-1,0 0,-1 0,1 0,0 0,0 0,-1 0,1 0,0 0,0 0,0 0,-1 0,1 0,0 0,0 0,0 0,-1 0,1 0,0 0,0 0,0-1,-1 1,1 0,0 0,0 0,0 0,0 0,-1 0,1-1,0 1,0 0,0 0,0 0,0 0,0-1,-1 1,1 0,0 0,0 0,0-1,0 1,0 0,0 0,0 0,0-1,0 1,0 0,0 0,0-1,0 1,0 0,0 0,0-1,4-5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9T18:05:53.38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313 0,'-5'0,"-7"0,-5 0,-11 0,-4 0,-3 0,1 0,1 0,1 0,1 0,1 0,6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9T18:05:56.71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2,'9'0,"43"0,98 12,-74-2,93 1,79-12,-98-2,19 5,159-5,-198-11,22 0,529 12,-324 4,1482-2,-1815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9T18:05:59.48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88,'250'1,"763"-13,-769 5,88-5,-50-15,69-3,227 30,-259 2,-291-2,-3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9T18:05:33.78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9T18:05:34.15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9T18:05:36.06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9T18:05:36.53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9T18:05:37.24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9T18:05:38.12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9T18:05:39.00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9T18:05:40.06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D78A78-D2DD-4069-AB8A-134700C28091}" type="datetimeFigureOut">
              <a:rPr lang="en-US" smtClean="0"/>
              <a:t>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91EC20-116C-4FA8-8E04-FEDCACED021E}" type="slidenum">
              <a:rPr lang="en-US" smtClean="0"/>
              <a:t>‹#›</a:t>
            </a:fld>
            <a:endParaRPr lang="en-US"/>
          </a:p>
        </p:txBody>
      </p:sp>
    </p:spTree>
    <p:extLst>
      <p:ext uri="{BB962C8B-B14F-4D97-AF65-F5344CB8AC3E}">
        <p14:creationId xmlns:p14="http://schemas.microsoft.com/office/powerpoint/2010/main" val="332255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ighlight>
                  <a:srgbClr val="FFFF00"/>
                </a:highlight>
              </a:rPr>
              <a:t>Counselor or Jason</a:t>
            </a:r>
            <a:endParaRPr lang="en-US"/>
          </a:p>
          <a:p>
            <a:r>
              <a:rPr lang="en-US"/>
              <a:t>Welcome to the Class of 2025! </a:t>
            </a:r>
          </a:p>
          <a:p>
            <a:r>
              <a:rPr lang="en-US"/>
              <a:t>Tonight we will share general information with you about CB South, high school scheduling, and the course selection process.  It is our hope that this presentation will help our families better understand the program planning timeline, high school schedule, and credit requirements for graduation. </a:t>
            </a:r>
            <a:endParaRPr lang="en-US">
              <a:ea typeface="Calibri"/>
              <a:cs typeface="Calibri"/>
            </a:endParaRPr>
          </a:p>
          <a:p>
            <a:r>
              <a:rPr lang="en-US"/>
              <a:t>Please note that on the Curriculum Information link on the South Student Services Webpage, there are links to the following important resources that you can refer back to throughout this process: </a:t>
            </a:r>
            <a:endParaRPr lang="en-US">
              <a:ea typeface="Calibri"/>
              <a:cs typeface="Calibri"/>
            </a:endParaRPr>
          </a:p>
          <a:p>
            <a:r>
              <a:rPr lang="en-US"/>
              <a:t>*The 2023-24 Program of Studies</a:t>
            </a:r>
            <a:endParaRPr lang="en-US">
              <a:ea typeface="Calibri"/>
              <a:cs typeface="Calibri"/>
            </a:endParaRPr>
          </a:p>
          <a:p>
            <a:r>
              <a:rPr lang="en-US"/>
              <a:t>*The Course Selection Sheet (which lists all courses and course codes necessary for input into Student Portal Course Registration)</a:t>
            </a:r>
            <a:endParaRPr lang="en-US">
              <a:ea typeface="Calibri"/>
              <a:cs typeface="Calibri"/>
            </a:endParaRPr>
          </a:p>
          <a:p>
            <a:r>
              <a:rPr lang="en-US"/>
              <a:t>*Instructions for Course Selection in Student Portal</a:t>
            </a:r>
            <a:endParaRPr lang="en-US">
              <a:ea typeface="Calibri"/>
              <a:cs typeface="Calibri"/>
            </a:endParaRPr>
          </a:p>
          <a:p>
            <a:r>
              <a:rPr lang="en-US"/>
              <a:t>*The Program Planning Timeline</a:t>
            </a:r>
            <a:endParaRPr lang="en-US">
              <a:ea typeface="Calibri"/>
              <a:cs typeface="Calibri"/>
            </a:endParaRPr>
          </a:p>
          <a:p>
            <a:r>
              <a:rPr lang="en-US"/>
              <a:t>*The Block Scheduling Worksheet to help students visualize what might fit into their high school schedule</a:t>
            </a:r>
            <a:endParaRPr lang="en-US">
              <a:ea typeface="Calibri"/>
              <a:cs typeface="Calibri"/>
            </a:endParaRPr>
          </a:p>
          <a:p>
            <a:r>
              <a:rPr lang="en-US"/>
              <a:t>*A list of Department Coordinators at the high school with contact information should you have specific course-related questions.</a:t>
            </a:r>
            <a:endParaRPr lang="en-US">
              <a:ea typeface="Calibri"/>
              <a:cs typeface="Calibri"/>
            </a:endParaRPr>
          </a:p>
          <a:p>
            <a:r>
              <a:rPr lang="en-US"/>
              <a:t>We hope you will find this information helpful as you make decisions about your high school curriculum.</a:t>
            </a:r>
            <a:endParaRPr lang="en-US">
              <a:ea typeface="Calibri"/>
              <a:cs typeface="Calibri"/>
            </a:endParaRPr>
          </a:p>
        </p:txBody>
      </p:sp>
      <p:sp>
        <p:nvSpPr>
          <p:cNvPr id="4" name="Slide Number Placeholder 3"/>
          <p:cNvSpPr>
            <a:spLocks noGrp="1"/>
          </p:cNvSpPr>
          <p:nvPr>
            <p:ph type="sldNum" sz="quarter" idx="5"/>
          </p:nvPr>
        </p:nvSpPr>
        <p:spPr/>
        <p:txBody>
          <a:bodyPr/>
          <a:lstStyle/>
          <a:p>
            <a:fld id="{2891EC20-116C-4FA8-8E04-FEDCACED021E}" type="slidenum">
              <a:rPr lang="en-US" smtClean="0"/>
              <a:t>1</a:t>
            </a:fld>
            <a:endParaRPr lang="en-US"/>
          </a:p>
        </p:txBody>
      </p:sp>
    </p:spTree>
    <p:extLst>
      <p:ext uri="{BB962C8B-B14F-4D97-AF65-F5344CB8AC3E}">
        <p14:creationId xmlns:p14="http://schemas.microsoft.com/office/powerpoint/2010/main" val="4136188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an example of a student who is taking one of our music courses. </a:t>
            </a:r>
          </a:p>
          <a:p>
            <a:r>
              <a:rPr lang="en-US"/>
              <a:t>Music courses such as Chorus, Band, and Orchestra run all year long on A or B days only. They are worth 1.0 credit. </a:t>
            </a:r>
          </a:p>
          <a:p>
            <a:r>
              <a:rPr lang="en-US"/>
              <a:t>“Opposite” the selected music class, students should consider taking their Wellness Fitness class (code 7062) for one semester and one of the many offerings on the back of the Course Selection Sheet the other semester. </a:t>
            </a:r>
          </a:p>
          <a:p>
            <a:r>
              <a:rPr lang="en-US"/>
              <a:t>**Please note the options in this example are just some of the options available. </a:t>
            </a:r>
          </a:p>
        </p:txBody>
      </p:sp>
      <p:sp>
        <p:nvSpPr>
          <p:cNvPr id="4" name="Slide Number Placeholder 3"/>
          <p:cNvSpPr>
            <a:spLocks noGrp="1"/>
          </p:cNvSpPr>
          <p:nvPr>
            <p:ph type="sldNum" sz="quarter" idx="5"/>
          </p:nvPr>
        </p:nvSpPr>
        <p:spPr/>
        <p:txBody>
          <a:bodyPr/>
          <a:lstStyle/>
          <a:p>
            <a:fld id="{2891EC20-116C-4FA8-8E04-FEDCACED021E}" type="slidenum">
              <a:rPr lang="en-US" smtClean="0"/>
              <a:t>10</a:t>
            </a:fld>
            <a:endParaRPr lang="en-US"/>
          </a:p>
        </p:txBody>
      </p:sp>
    </p:spTree>
    <p:extLst>
      <p:ext uri="{BB962C8B-B14F-4D97-AF65-F5344CB8AC3E}">
        <p14:creationId xmlns:p14="http://schemas.microsoft.com/office/powerpoint/2010/main" val="3969298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MBIT is a career and technical educational program that student can choose to attend in place of electives for half of their school day. Sessions are offered both in the morning and afternoon and placement is determined by chosen program availability and level of placement. There are 21 programs to choose from offering students 3 years of career and technical education leading towards various industry certifications and possibly even college credits. MBIT shares student information such as attendance, academics and behavioral concerns ensuring a collaboration between south and MBIT. Bussing is provided to and from MBIT from South and students are encouraged to participate in clubs, sports and various activities here at school</a:t>
            </a:r>
          </a:p>
        </p:txBody>
      </p:sp>
      <p:sp>
        <p:nvSpPr>
          <p:cNvPr id="4" name="Slide Number Placeholder 3"/>
          <p:cNvSpPr>
            <a:spLocks noGrp="1"/>
          </p:cNvSpPr>
          <p:nvPr>
            <p:ph type="sldNum" sz="quarter" idx="5"/>
          </p:nvPr>
        </p:nvSpPr>
        <p:spPr/>
        <p:txBody>
          <a:bodyPr/>
          <a:lstStyle/>
          <a:p>
            <a:fld id="{2891EC20-116C-4FA8-8E04-FEDCACED021E}" type="slidenum">
              <a:rPr lang="en-US" smtClean="0"/>
              <a:t>11</a:t>
            </a:fld>
            <a:endParaRPr lang="en-US"/>
          </a:p>
        </p:txBody>
      </p:sp>
    </p:spTree>
    <p:extLst>
      <p:ext uri="{BB962C8B-B14F-4D97-AF65-F5344CB8AC3E}">
        <p14:creationId xmlns:p14="http://schemas.microsoft.com/office/powerpoint/2010/main" val="1333098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an example of what a student’s schedule might look like if they attend MBIT half day. Students who participate in an MBIT program spend half of their day at MBIT and half at South. They always eat lunch at South, regardless of whether they attend MBIT in the morning or afternoon session. Students who are in programs at MBIT essentially are taking their elective credits at MBIT and their major academic requirements at South.</a:t>
            </a:r>
          </a:p>
        </p:txBody>
      </p:sp>
      <p:sp>
        <p:nvSpPr>
          <p:cNvPr id="4" name="Slide Number Placeholder 3"/>
          <p:cNvSpPr>
            <a:spLocks noGrp="1"/>
          </p:cNvSpPr>
          <p:nvPr>
            <p:ph type="sldNum" sz="quarter" idx="5"/>
          </p:nvPr>
        </p:nvSpPr>
        <p:spPr/>
        <p:txBody>
          <a:bodyPr/>
          <a:lstStyle/>
          <a:p>
            <a:fld id="{2891EC20-116C-4FA8-8E04-FEDCACED021E}" type="slidenum">
              <a:rPr lang="en-US" smtClean="0"/>
              <a:t>12</a:t>
            </a:fld>
            <a:endParaRPr lang="en-US"/>
          </a:p>
        </p:txBody>
      </p:sp>
    </p:spTree>
    <p:extLst>
      <p:ext uri="{BB962C8B-B14F-4D97-AF65-F5344CB8AC3E}">
        <p14:creationId xmlns:p14="http://schemas.microsoft.com/office/powerpoint/2010/main" val="2434126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Applications for MBIT are now open and priority deadline is approaching soon.</a:t>
            </a:r>
            <a:r>
              <a:rPr lang="en-US" sz="1200">
                <a:latin typeface="Times New Roman" panose="02020603050405020304" pitchFamily="18" charset="0"/>
                <a:cs typeface="Times New Roman" panose="02020603050405020304" pitchFamily="18" charset="0"/>
              </a:rPr>
              <a:t> Students should be in good standing (academic, attendance, and discipline) to be considered for enrollment at MBIT and are encouraged </a:t>
            </a:r>
            <a:r>
              <a:rPr lang="en-US"/>
              <a:t>apply early for the best consideration in their chose programs. Programs fill up fast and are offered to students in various schools not just South or even Central </a:t>
            </a:r>
            <a:r>
              <a:rPr lang="en-US" err="1"/>
              <a:t>Bucks.</a:t>
            </a:r>
            <a:r>
              <a:rPr lang="en-US"/>
              <a:t> As applications are reviewed, MBIT will reach out to counselors, students and families for any additionally required information before making decisions and notifying applicants in late Spring (usually May). </a:t>
            </a:r>
          </a:p>
        </p:txBody>
      </p:sp>
      <p:sp>
        <p:nvSpPr>
          <p:cNvPr id="4" name="Slide Number Placeholder 3"/>
          <p:cNvSpPr>
            <a:spLocks noGrp="1"/>
          </p:cNvSpPr>
          <p:nvPr>
            <p:ph type="sldNum" sz="quarter" idx="5"/>
          </p:nvPr>
        </p:nvSpPr>
        <p:spPr/>
        <p:txBody>
          <a:bodyPr/>
          <a:lstStyle/>
          <a:p>
            <a:fld id="{2891EC20-116C-4FA8-8E04-FEDCACED021E}" type="slidenum">
              <a:rPr lang="en-US" smtClean="0"/>
              <a:t>13</a:t>
            </a:fld>
            <a:endParaRPr lang="en-US"/>
          </a:p>
        </p:txBody>
      </p:sp>
    </p:spTree>
    <p:extLst>
      <p:ext uri="{BB962C8B-B14F-4D97-AF65-F5344CB8AC3E}">
        <p14:creationId xmlns:p14="http://schemas.microsoft.com/office/powerpoint/2010/main" val="1073026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an example of a student taking a full year of the new CB Cyber option. They will not be scheduled for courses during 1</a:t>
            </a:r>
            <a:r>
              <a:rPr lang="en-US" baseline="30000"/>
              <a:t>st</a:t>
            </a:r>
            <a:r>
              <a:rPr lang="en-US"/>
              <a:t> block with the option to work virtually from a location at school or from home with their own transportation to school. They will be offered a mix of 1 credit and .5 credit options to fill their graduation requirements. </a:t>
            </a:r>
          </a:p>
          <a:p>
            <a:r>
              <a:rPr lang="en-US"/>
              <a:t>**Please note the options in this example are just some of the options available. </a:t>
            </a:r>
          </a:p>
        </p:txBody>
      </p:sp>
      <p:sp>
        <p:nvSpPr>
          <p:cNvPr id="4" name="Slide Number Placeholder 3"/>
          <p:cNvSpPr>
            <a:spLocks noGrp="1"/>
          </p:cNvSpPr>
          <p:nvPr>
            <p:ph type="sldNum" sz="quarter" idx="5"/>
          </p:nvPr>
        </p:nvSpPr>
        <p:spPr/>
        <p:txBody>
          <a:bodyPr/>
          <a:lstStyle/>
          <a:p>
            <a:fld id="{2891EC20-116C-4FA8-8E04-FEDCACED021E}" type="slidenum">
              <a:rPr lang="en-US" smtClean="0"/>
              <a:t>15</a:t>
            </a:fld>
            <a:endParaRPr lang="en-US"/>
          </a:p>
        </p:txBody>
      </p:sp>
    </p:spTree>
    <p:extLst>
      <p:ext uri="{BB962C8B-B14F-4D97-AF65-F5344CB8AC3E}">
        <p14:creationId xmlns:p14="http://schemas.microsoft.com/office/powerpoint/2010/main" val="2596128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Per District Guidelines outlined in the Program of Studies, requests for changes after the March deadline are limited to the following reasons:</a:t>
            </a:r>
          </a:p>
          <a:p>
            <a:pPr marL="228600" indent="-228600">
              <a:buAutoNum type="arabicPeriod"/>
            </a:pPr>
            <a:r>
              <a:rPr lang="en-US"/>
              <a:t>The student hasn’t met the pre-requisite for a course (for instance, the student had a D in French 2 so he/she has not met prerequisite for French 3).</a:t>
            </a:r>
          </a:p>
          <a:p>
            <a:pPr marL="228600" indent="-228600">
              <a:buAutoNum type="arabicPeriod"/>
            </a:pPr>
            <a:r>
              <a:rPr lang="en-US"/>
              <a:t>The student has been mis-placed in the course (for instance, the student is in English 11 instead of English 10 or the teacher has identified that the student has not been placed in the appropriate level).</a:t>
            </a:r>
          </a:p>
          <a:p>
            <a:pPr marL="228600" indent="-228600">
              <a:buAutoNum type="arabicPeriod"/>
            </a:pPr>
            <a:r>
              <a:rPr lang="en-US"/>
              <a:t>The student failed a course and can reschedule the course for the second semester. In that case, courses may be taken out of a student’s schedule so the required course can be rescheduled.</a:t>
            </a:r>
          </a:p>
          <a:p>
            <a:pPr marL="0" indent="0">
              <a:buNone/>
            </a:pPr>
            <a:endParaRPr lang="en-US"/>
          </a:p>
          <a:p>
            <a:pPr marL="0" indent="0">
              <a:buNone/>
            </a:pPr>
            <a:r>
              <a:rPr lang="en-US"/>
              <a:t>If a student feels they have been misplaced but has met pre-requisite, there are steps the student must take for a change to be considered. We call this the Academic Concern Process which involves documenting remediation attempts, student-teacher-parent conferencing, and administrative approval. </a:t>
            </a:r>
          </a:p>
          <a:p>
            <a:pPr marL="0" indent="0">
              <a:buNone/>
            </a:pPr>
            <a:r>
              <a:rPr lang="en-US"/>
              <a:t>Please note that because most electives do not have prerequisites, they often do not meet the criteria for a course withdrawal. Therefore, it is very important that students investigate courses closely before requesting them. </a:t>
            </a:r>
          </a:p>
          <a:p>
            <a:pPr marL="0" indent="0">
              <a:buNone/>
            </a:pPr>
            <a:endParaRPr lang="en-US"/>
          </a:p>
          <a:p>
            <a:pPr marL="0" indent="0">
              <a:buNone/>
            </a:pPr>
            <a:r>
              <a:rPr lang="en-US"/>
              <a:t>We often hear students say they requested courses so they can try to be in classes with their friends.  While we completely understand that students hope to be in classes or lunch with friends, we caution students against making decisions based on others’ requests. With almost 600 students in the Class of 2025 and almost 1800 students in the building, there are multiple sections of each course. This makes it impossible to predict how a schedule might be built. We ask that you talk with your family and make decisions regarding courses that are right for you!</a:t>
            </a:r>
          </a:p>
          <a:p>
            <a:pPr marL="0" indent="0">
              <a:buNone/>
            </a:pPr>
            <a:r>
              <a:rPr lang="en-US"/>
              <a:t>  </a:t>
            </a:r>
          </a:p>
          <a:p>
            <a:pPr marL="0" indent="0">
              <a:buNone/>
            </a:pPr>
            <a:r>
              <a:rPr lang="en-US"/>
              <a:t>We also understand that a student might be questioning which level is most appropriate prior to their 9</a:t>
            </a:r>
            <a:r>
              <a:rPr lang="en-US" baseline="30000"/>
              <a:t>th</a:t>
            </a:r>
            <a:r>
              <a:rPr lang="en-US"/>
              <a:t> grade courses coming to an end. Please consult with your teachers PRIOR to the end of the school year if a level change is being requested. Your middle school counselor will make any approved changes. Note that the high school counselors cannot make changes to levels as they are unfamiliar with your academic record.</a:t>
            </a:r>
          </a:p>
        </p:txBody>
      </p:sp>
      <p:sp>
        <p:nvSpPr>
          <p:cNvPr id="4" name="Slide Number Placeholder 3"/>
          <p:cNvSpPr>
            <a:spLocks noGrp="1"/>
          </p:cNvSpPr>
          <p:nvPr>
            <p:ph type="sldNum" sz="quarter" idx="5"/>
          </p:nvPr>
        </p:nvSpPr>
        <p:spPr/>
        <p:txBody>
          <a:bodyPr/>
          <a:lstStyle/>
          <a:p>
            <a:fld id="{2891EC20-116C-4FA8-8E04-FEDCACED021E}" type="slidenum">
              <a:rPr lang="en-US" smtClean="0"/>
              <a:t>16</a:t>
            </a:fld>
            <a:endParaRPr lang="en-US"/>
          </a:p>
        </p:txBody>
      </p:sp>
    </p:spTree>
    <p:extLst>
      <p:ext uri="{BB962C8B-B14F-4D97-AF65-F5344CB8AC3E}">
        <p14:creationId xmlns:p14="http://schemas.microsoft.com/office/powerpoint/2010/main" val="3375238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TB</a:t>
            </a:r>
          </a:p>
          <a:p>
            <a:endParaRPr lang="en-US"/>
          </a:p>
          <a:p>
            <a:r>
              <a:rPr lang="en-US"/>
              <a:t>A high school transcript includes courses, grades, credits, and attendance records from 9</a:t>
            </a:r>
            <a:r>
              <a:rPr lang="en-US" baseline="30000"/>
              <a:t>th</a:t>
            </a:r>
            <a:r>
              <a:rPr lang="en-US"/>
              <a:t> through twelfth grades.  Thus, the grades earned in 9</a:t>
            </a:r>
            <a:r>
              <a:rPr lang="en-US" baseline="30000"/>
              <a:t>th</a:t>
            </a:r>
            <a:r>
              <a:rPr lang="en-US"/>
              <a:t> grade count just as much toward a student’s GPA as 10, 11, and 12.  </a:t>
            </a:r>
            <a:endParaRPr lang="en-US">
              <a:cs typeface="Calibri"/>
            </a:endParaRPr>
          </a:p>
          <a:p>
            <a:endParaRPr lang="en-US"/>
          </a:p>
          <a:p>
            <a:r>
              <a:rPr lang="en-US"/>
              <a:t>We hear all the time from students that junior year is the MOST important year.  This is simply not true.  Each year of high school is equally important.  </a:t>
            </a:r>
            <a:endParaRPr lang="en-US">
              <a:cs typeface="Calibri"/>
            </a:endParaRPr>
          </a:p>
          <a:p>
            <a:endParaRPr lang="en-US"/>
          </a:p>
          <a:p>
            <a:r>
              <a:rPr lang="en-US"/>
              <a:t>Our hope is that our current 9</a:t>
            </a:r>
            <a:r>
              <a:rPr lang="en-US" baseline="30000"/>
              <a:t>th</a:t>
            </a:r>
            <a:r>
              <a:rPr lang="en-US"/>
              <a:t> graders recognize that although they are “housed” in the middle school, that they take their academics seriously, as their 9</a:t>
            </a:r>
            <a:r>
              <a:rPr lang="en-US" baseline="30000"/>
              <a:t>th</a:t>
            </a:r>
            <a:r>
              <a:rPr lang="en-US"/>
              <a:t> grade final grades and attendance will be noted and calculated on their high school transcript.   </a:t>
            </a:r>
            <a:endParaRPr lang="en-US">
              <a:cs typeface="Calibri"/>
            </a:endParaRPr>
          </a:p>
        </p:txBody>
      </p:sp>
      <p:sp>
        <p:nvSpPr>
          <p:cNvPr id="4" name="Slide Number Placeholder 3"/>
          <p:cNvSpPr>
            <a:spLocks noGrp="1"/>
          </p:cNvSpPr>
          <p:nvPr>
            <p:ph type="sldNum" sz="quarter" idx="5"/>
          </p:nvPr>
        </p:nvSpPr>
        <p:spPr/>
        <p:txBody>
          <a:bodyPr/>
          <a:lstStyle/>
          <a:p>
            <a:fld id="{2891EC20-116C-4FA8-8E04-FEDCACED021E}" type="slidenum">
              <a:rPr lang="en-US" smtClean="0"/>
              <a:t>17</a:t>
            </a:fld>
            <a:endParaRPr lang="en-US"/>
          </a:p>
        </p:txBody>
      </p:sp>
    </p:spTree>
    <p:extLst>
      <p:ext uri="{BB962C8B-B14F-4D97-AF65-F5344CB8AC3E}">
        <p14:creationId xmlns:p14="http://schemas.microsoft.com/office/powerpoint/2010/main" val="223967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Inevitably, we have seniors who – when beginning the college application process- reflect upon their freshman grades and wish they had performed better.  </a:t>
            </a:r>
          </a:p>
          <a:p>
            <a:endParaRPr lang="en-US"/>
          </a:p>
          <a:p>
            <a:r>
              <a:rPr lang="en-US"/>
              <a:t>Here is a student whose GPA in 9</a:t>
            </a:r>
            <a:r>
              <a:rPr lang="en-US" baseline="30000"/>
              <a:t>th</a:t>
            </a:r>
            <a:r>
              <a:rPr lang="en-US"/>
              <a:t> grade was a 2.44, 10</a:t>
            </a:r>
            <a:r>
              <a:rPr lang="en-US" baseline="30000"/>
              <a:t>th</a:t>
            </a:r>
            <a:r>
              <a:rPr lang="en-US"/>
              <a:t> grade ended with a 3.42, and 11</a:t>
            </a:r>
            <a:r>
              <a:rPr lang="en-US" baseline="30000"/>
              <a:t>th</a:t>
            </a:r>
            <a:r>
              <a:rPr lang="en-US"/>
              <a:t> grade finished with a 3.77.  This student’s cumulative GPA ended as a 3.41.  </a:t>
            </a:r>
            <a:endParaRPr lang="en-US">
              <a:cs typeface="Calibri"/>
            </a:endParaRPr>
          </a:p>
          <a:p>
            <a:endParaRPr lang="en-US"/>
          </a:p>
          <a:p>
            <a:r>
              <a:rPr lang="en-US"/>
              <a:t>A 3.41 is a solid B+ average. We talk all the time to our students about creating options for themselves.  This student will certainly have college options, should they choose to pursue post-secondary education.  That being said, the number of options they might have had could have been greater had their freshman year GPA been higher.  To put this in the best perspective possible, the average accepted GPA for Penn State Main Campus is around a 3.6/3.7 cumulative grade point average.  Had this student’s final grades their 9</a:t>
            </a:r>
            <a:r>
              <a:rPr lang="en-US" baseline="30000"/>
              <a:t>th</a:t>
            </a:r>
            <a:r>
              <a:rPr lang="en-US"/>
              <a:t> and 10</a:t>
            </a:r>
            <a:r>
              <a:rPr lang="en-US" baseline="30000"/>
              <a:t>th</a:t>
            </a:r>
            <a:r>
              <a:rPr lang="en-US"/>
              <a:t> grade year been similar to their junior, admission to Penn State Main Campus would have been highly likely.  However, PSU for this student, although certainly not impossible by any means, may be considered more of a “reach”.  </a:t>
            </a:r>
            <a:endParaRPr lang="en-US">
              <a:cs typeface="Calibri"/>
            </a:endParaRPr>
          </a:p>
          <a:p>
            <a:endParaRPr lang="en-US"/>
          </a:p>
          <a:p>
            <a:r>
              <a:rPr lang="en-US"/>
              <a:t>The great news about this student is that they have shown GROWTH . They have proven that they are capable of a college preparatory curriculum and can discuss that growth with an admissions counselor.  If you feel your performance in 9</a:t>
            </a:r>
            <a:r>
              <a:rPr lang="en-US" baseline="30000"/>
              <a:t>th</a:t>
            </a:r>
            <a:r>
              <a:rPr lang="en-US"/>
              <a:t> grade isn’t reflective of your ability, you have plenty of time to improve your grades and prove what you are capable of.  We never want our students to look back at their academic records and have regrets… so do the best you can now and show what your capable of.  </a:t>
            </a:r>
            <a:endParaRPr lang="en-US">
              <a:cs typeface="Calibri"/>
            </a:endParaRPr>
          </a:p>
        </p:txBody>
      </p:sp>
      <p:sp>
        <p:nvSpPr>
          <p:cNvPr id="4" name="Slide Number Placeholder 3"/>
          <p:cNvSpPr>
            <a:spLocks noGrp="1"/>
          </p:cNvSpPr>
          <p:nvPr>
            <p:ph type="sldNum" sz="quarter" idx="5"/>
          </p:nvPr>
        </p:nvSpPr>
        <p:spPr/>
        <p:txBody>
          <a:bodyPr/>
          <a:lstStyle/>
          <a:p>
            <a:fld id="{2891EC20-116C-4FA8-8E04-FEDCACED021E}" type="slidenum">
              <a:rPr lang="en-US" smtClean="0"/>
              <a:t>18</a:t>
            </a:fld>
            <a:endParaRPr lang="en-US"/>
          </a:p>
        </p:txBody>
      </p:sp>
    </p:spTree>
    <p:extLst>
      <p:ext uri="{BB962C8B-B14F-4D97-AF65-F5344CB8AC3E}">
        <p14:creationId xmlns:p14="http://schemas.microsoft.com/office/powerpoint/2010/main" val="3662270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for taking the time to review this general information about Program Planning and CB South.  We invite families to meet our teachers and check out the facilities on the 2</a:t>
            </a:r>
            <a:r>
              <a:rPr lang="en-US" baseline="30000"/>
              <a:t>nd</a:t>
            </a:r>
            <a:r>
              <a:rPr lang="en-US"/>
              <a:t> floor.   Our academic departments will be available to discuss the courses available to our rising sophomores, elective options within their department, general sequencing of courses, career connections, and frequently asked questions related to their department. </a:t>
            </a:r>
          </a:p>
          <a:p>
            <a:endParaRPr lang="en-US"/>
          </a:p>
          <a:p>
            <a:r>
              <a:rPr lang="en-US"/>
              <a:t>If you have specific questions regarding your student’s course requests, we ask that you contact your student’s middle school counselor or middle school teachers directly, as they know your student best and will be working with your student to finalize course requests and recommendations over the coming weeks. Middle school counselors have access to student’s academic records and teacher recommendations and can best guide your family through student-specific questions.</a:t>
            </a:r>
          </a:p>
          <a:p>
            <a:endParaRPr lang="en-US"/>
          </a:p>
          <a:p>
            <a:r>
              <a:rPr lang="en-US"/>
              <a:t>We also encourage you to review the information provided by our high school departments on the Curriculum Information page located on the South Guidance Webpage.</a:t>
            </a:r>
          </a:p>
        </p:txBody>
      </p:sp>
      <p:sp>
        <p:nvSpPr>
          <p:cNvPr id="4" name="Slide Number Placeholder 3"/>
          <p:cNvSpPr>
            <a:spLocks noGrp="1"/>
          </p:cNvSpPr>
          <p:nvPr>
            <p:ph type="sldNum" sz="quarter" idx="5"/>
          </p:nvPr>
        </p:nvSpPr>
        <p:spPr/>
        <p:txBody>
          <a:bodyPr/>
          <a:lstStyle/>
          <a:p>
            <a:fld id="{2891EC20-116C-4FA8-8E04-FEDCACED021E}" type="slidenum">
              <a:rPr lang="en-US" smtClean="0"/>
              <a:t>19</a:t>
            </a:fld>
            <a:endParaRPr lang="en-US"/>
          </a:p>
        </p:txBody>
      </p:sp>
    </p:spTree>
    <p:extLst>
      <p:ext uri="{BB962C8B-B14F-4D97-AF65-F5344CB8AC3E}">
        <p14:creationId xmlns:p14="http://schemas.microsoft.com/office/powerpoint/2010/main" val="1057041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96278C05-6E0C-3239-E52D-A88699866C66}"/>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FEE2A9A5-7ADE-5B0B-438B-B2472EDC52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412" name="Slide Number Placeholder 3">
            <a:extLst>
              <a:ext uri="{FF2B5EF4-FFF2-40B4-BE49-F238E27FC236}">
                <a16:creationId xmlns:a16="http://schemas.microsoft.com/office/drawing/2014/main" id="{E70C312A-230D-90F4-0B31-AB4BD9FAF90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anose="02020603050405020304" pitchFamily="18" charset="0"/>
              </a:defRPr>
            </a:lvl1pPr>
            <a:lvl2pPr marL="742950" indent="-285750" defTabSz="923925">
              <a:defRPr sz="2400">
                <a:solidFill>
                  <a:schemeClr val="tx1"/>
                </a:solidFill>
                <a:latin typeface="Times New Roman" panose="02020603050405020304" pitchFamily="18" charset="0"/>
              </a:defRPr>
            </a:lvl2pPr>
            <a:lvl3pPr marL="1143000" indent="-228600" defTabSz="923925">
              <a:defRPr sz="2400">
                <a:solidFill>
                  <a:schemeClr val="tx1"/>
                </a:solidFill>
                <a:latin typeface="Times New Roman" panose="02020603050405020304" pitchFamily="18" charset="0"/>
              </a:defRPr>
            </a:lvl3pPr>
            <a:lvl4pPr marL="1600200" indent="-228600" defTabSz="923925">
              <a:defRPr sz="2400">
                <a:solidFill>
                  <a:schemeClr val="tx1"/>
                </a:solidFill>
                <a:latin typeface="Times New Roman" panose="02020603050405020304" pitchFamily="18" charset="0"/>
              </a:defRPr>
            </a:lvl4pPr>
            <a:lvl5pPr marL="2057400" indent="-228600" defTabSz="923925">
              <a:defRPr sz="2400">
                <a:solidFill>
                  <a:schemeClr val="tx1"/>
                </a:solidFill>
                <a:latin typeface="Times New Roman" panose="02020603050405020304" pitchFamily="18" charset="0"/>
              </a:defRPr>
            </a:lvl5pPr>
            <a:lvl6pPr marL="2514600" indent="-228600" defTabSz="92392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392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392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3925" eaLnBrk="0" fontAlgn="base" hangingPunct="0">
              <a:spcBef>
                <a:spcPct val="0"/>
              </a:spcBef>
              <a:spcAft>
                <a:spcPct val="0"/>
              </a:spcAft>
              <a:defRPr sz="2400">
                <a:solidFill>
                  <a:schemeClr val="tx1"/>
                </a:solidFill>
                <a:latin typeface="Times New Roman" panose="02020603050405020304" pitchFamily="18" charset="0"/>
              </a:defRPr>
            </a:lvl9pPr>
          </a:lstStyle>
          <a:p>
            <a:fld id="{68F084B9-E988-4FF0-9635-1CB4F8F7F08D}" type="slidenum">
              <a:rPr lang="en-US" altLang="en-US" sz="1200" smtClean="0">
                <a:solidFill>
                  <a:srgbClr val="000000"/>
                </a:solidFill>
              </a:rPr>
              <a:pPr/>
              <a:t>20</a:t>
            </a:fld>
            <a:endParaRPr lang="en-US" altLang="en-US"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Principal</a:t>
            </a:r>
            <a:endParaRPr lang="en-US"/>
          </a:p>
        </p:txBody>
      </p:sp>
      <p:sp>
        <p:nvSpPr>
          <p:cNvPr id="4" name="Slide Number Placeholder 3"/>
          <p:cNvSpPr>
            <a:spLocks noGrp="1"/>
          </p:cNvSpPr>
          <p:nvPr>
            <p:ph type="sldNum" sz="quarter" idx="5"/>
          </p:nvPr>
        </p:nvSpPr>
        <p:spPr/>
        <p:txBody>
          <a:bodyPr/>
          <a:lstStyle/>
          <a:p>
            <a:fld id="{2891EC20-116C-4FA8-8E04-FEDCACED021E}" type="slidenum">
              <a:rPr lang="en-US" smtClean="0"/>
              <a:t>2</a:t>
            </a:fld>
            <a:endParaRPr lang="en-US"/>
          </a:p>
        </p:txBody>
      </p:sp>
    </p:spTree>
    <p:extLst>
      <p:ext uri="{BB962C8B-B14F-4D97-AF65-F5344CB8AC3E}">
        <p14:creationId xmlns:p14="http://schemas.microsoft.com/office/powerpoint/2010/main" val="2322556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Principal</a:t>
            </a:r>
          </a:p>
        </p:txBody>
      </p:sp>
      <p:sp>
        <p:nvSpPr>
          <p:cNvPr id="4" name="Slide Number Placeholder 3"/>
          <p:cNvSpPr>
            <a:spLocks noGrp="1"/>
          </p:cNvSpPr>
          <p:nvPr>
            <p:ph type="sldNum" sz="quarter" idx="5"/>
          </p:nvPr>
        </p:nvSpPr>
        <p:spPr/>
        <p:txBody>
          <a:bodyPr/>
          <a:lstStyle/>
          <a:p>
            <a:fld id="{2891EC20-116C-4FA8-8E04-FEDCACED021E}" type="slidenum">
              <a:rPr lang="en-US" smtClean="0"/>
              <a:t>3</a:t>
            </a:fld>
            <a:endParaRPr lang="en-US"/>
          </a:p>
        </p:txBody>
      </p:sp>
    </p:spTree>
    <p:extLst>
      <p:ext uri="{BB962C8B-B14F-4D97-AF65-F5344CB8AC3E}">
        <p14:creationId xmlns:p14="http://schemas.microsoft.com/office/powerpoint/2010/main" val="2975951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Principal</a:t>
            </a:r>
          </a:p>
        </p:txBody>
      </p:sp>
      <p:sp>
        <p:nvSpPr>
          <p:cNvPr id="4" name="Slide Number Placeholder 3"/>
          <p:cNvSpPr>
            <a:spLocks noGrp="1"/>
          </p:cNvSpPr>
          <p:nvPr>
            <p:ph type="sldNum" sz="quarter" idx="5"/>
          </p:nvPr>
        </p:nvSpPr>
        <p:spPr/>
        <p:txBody>
          <a:bodyPr/>
          <a:lstStyle/>
          <a:p>
            <a:fld id="{2891EC20-116C-4FA8-8E04-FEDCACED021E}" type="slidenum">
              <a:rPr lang="en-US" smtClean="0"/>
              <a:t>4</a:t>
            </a:fld>
            <a:endParaRPr lang="en-US"/>
          </a:p>
        </p:txBody>
      </p:sp>
    </p:spTree>
    <p:extLst>
      <p:ext uri="{BB962C8B-B14F-4D97-AF65-F5344CB8AC3E}">
        <p14:creationId xmlns:p14="http://schemas.microsoft.com/office/powerpoint/2010/main" val="1614909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Principal</a:t>
            </a:r>
          </a:p>
        </p:txBody>
      </p:sp>
      <p:sp>
        <p:nvSpPr>
          <p:cNvPr id="4" name="Slide Number Placeholder 3"/>
          <p:cNvSpPr>
            <a:spLocks noGrp="1"/>
          </p:cNvSpPr>
          <p:nvPr>
            <p:ph type="sldNum" sz="quarter" idx="5"/>
          </p:nvPr>
        </p:nvSpPr>
        <p:spPr/>
        <p:txBody>
          <a:bodyPr/>
          <a:lstStyle/>
          <a:p>
            <a:fld id="{2891EC20-116C-4FA8-8E04-FEDCACED021E}" type="slidenum">
              <a:rPr lang="en-US" smtClean="0"/>
              <a:t>5</a:t>
            </a:fld>
            <a:endParaRPr lang="en-US"/>
          </a:p>
        </p:txBody>
      </p:sp>
    </p:spTree>
    <p:extLst>
      <p:ext uri="{BB962C8B-B14F-4D97-AF65-F5344CB8AC3E}">
        <p14:creationId xmlns:p14="http://schemas.microsoft.com/office/powerpoint/2010/main" val="3042166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Counselor- remaining slides</a:t>
            </a:r>
          </a:p>
          <a:p>
            <a:r>
              <a:rPr lang="en-US"/>
              <a:t>Now that we’ve shared some general information about South, we will focus on course selection.  </a:t>
            </a:r>
            <a:endParaRPr lang="en-US">
              <a:ea typeface="Calibri"/>
              <a:cs typeface="Calibri"/>
            </a:endParaRPr>
          </a:p>
          <a:p>
            <a:endParaRPr lang="en-US"/>
          </a:p>
          <a:p>
            <a:r>
              <a:rPr lang="en-US"/>
              <a:t>After receiving recommendation feedback from middle school teachers, students can go onto student portal to begin entering course requests. </a:t>
            </a:r>
          </a:p>
          <a:p>
            <a:r>
              <a:rPr lang="en-US"/>
              <a:t>We ask that students carefully consider what their future goals are, what personal interests they might like to explore, how much they wish to challenge themselves, and what the appropriate “next step” is for them in sequential courses.</a:t>
            </a:r>
            <a:endParaRPr lang="en-US">
              <a:ea typeface="Calibri"/>
              <a:cs typeface="Calibri"/>
            </a:endParaRPr>
          </a:p>
          <a:p>
            <a:endParaRPr lang="en-US"/>
          </a:p>
          <a:p>
            <a:r>
              <a:rPr lang="en-US"/>
              <a:t>While it is important to challenge yourself, we also place great emphasis on mental wellness and encourage students to select courses of appropriate rigor and balance. For this reason, we strongly encourage students to have conversations with their current teachers and middle school counselor for advice on which courses might be most appropriate. </a:t>
            </a:r>
            <a:endParaRPr lang="en-US">
              <a:ea typeface="Calibri"/>
              <a:cs typeface="Calibri"/>
            </a:endParaRPr>
          </a:p>
          <a:p>
            <a:endParaRPr lang="en-US"/>
          </a:p>
          <a:p>
            <a:r>
              <a:rPr lang="en-US"/>
              <a:t>Once the window for course requests is closed, counselors will review all course requests.</a:t>
            </a:r>
            <a:endParaRPr lang="en-US">
              <a:ea typeface="Calibri"/>
              <a:cs typeface="Calibri"/>
            </a:endParaRPr>
          </a:p>
          <a:p>
            <a:endParaRPr lang="en-US"/>
          </a:p>
          <a:p>
            <a:r>
              <a:rPr lang="en-US"/>
              <a:t>While we do our best to fit in all course requests, schedule conflicts may occur. Therefore, we ask that students add 2-4 alternate courses in the event there is a scheduling conflict. </a:t>
            </a:r>
            <a:endParaRPr lang="en-US">
              <a:ea typeface="Calibri"/>
              <a:cs typeface="Calibri"/>
            </a:endParaRPr>
          </a:p>
        </p:txBody>
      </p:sp>
      <p:sp>
        <p:nvSpPr>
          <p:cNvPr id="4" name="Slide Number Placeholder 3"/>
          <p:cNvSpPr>
            <a:spLocks noGrp="1"/>
          </p:cNvSpPr>
          <p:nvPr>
            <p:ph type="sldNum" sz="quarter" idx="5"/>
          </p:nvPr>
        </p:nvSpPr>
        <p:spPr/>
        <p:txBody>
          <a:bodyPr/>
          <a:lstStyle/>
          <a:p>
            <a:fld id="{2891EC20-116C-4FA8-8E04-FEDCACED021E}" type="slidenum">
              <a:rPr lang="en-US" smtClean="0"/>
              <a:t>6</a:t>
            </a:fld>
            <a:endParaRPr lang="en-US"/>
          </a:p>
        </p:txBody>
      </p:sp>
    </p:spTree>
    <p:extLst>
      <p:ext uri="{BB962C8B-B14F-4D97-AF65-F5344CB8AC3E}">
        <p14:creationId xmlns:p14="http://schemas.microsoft.com/office/powerpoint/2010/main" val="3787911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Counselor</a:t>
            </a:r>
          </a:p>
          <a:p>
            <a:r>
              <a:rPr lang="en-US"/>
              <a:t>All sophomores must schedule the following classes for the sophomore year- </a:t>
            </a:r>
            <a:endParaRPr lang="en-US">
              <a:ea typeface="Calibri"/>
              <a:cs typeface="Calibri"/>
            </a:endParaRPr>
          </a:p>
          <a:p>
            <a:r>
              <a:rPr lang="en-US"/>
              <a:t>1 credit of English</a:t>
            </a:r>
            <a:endParaRPr lang="en-US">
              <a:ea typeface="Calibri"/>
              <a:cs typeface="Calibri"/>
            </a:endParaRPr>
          </a:p>
          <a:p>
            <a:r>
              <a:rPr lang="en-US"/>
              <a:t>1 credit of Social Studies</a:t>
            </a:r>
            <a:endParaRPr lang="en-US">
              <a:ea typeface="Calibri"/>
              <a:cs typeface="Calibri"/>
            </a:endParaRPr>
          </a:p>
          <a:p>
            <a:r>
              <a:rPr lang="en-US"/>
              <a:t>1 credit of Math</a:t>
            </a:r>
            <a:endParaRPr lang="en-US">
              <a:ea typeface="Calibri"/>
              <a:cs typeface="Calibri"/>
            </a:endParaRPr>
          </a:p>
          <a:p>
            <a:r>
              <a:rPr lang="en-US"/>
              <a:t>1 credit of Biology</a:t>
            </a:r>
            <a:endParaRPr lang="en-US">
              <a:ea typeface="Calibri"/>
              <a:cs typeface="Calibri"/>
            </a:endParaRPr>
          </a:p>
          <a:p>
            <a:r>
              <a:rPr lang="en-US"/>
              <a:t>Sophomores should also request PE 10 which equates to .5 credits.  As mentioned in a previous slide, students who attend MBIT from sophomore through senior year are exempt from the .5 PE requirement  at South.  </a:t>
            </a:r>
            <a:endParaRPr lang="en-US">
              <a:ea typeface="Calibri"/>
              <a:cs typeface="Calibri"/>
            </a:endParaRPr>
          </a:p>
        </p:txBody>
      </p:sp>
      <p:sp>
        <p:nvSpPr>
          <p:cNvPr id="4" name="Slide Number Placeholder 3"/>
          <p:cNvSpPr>
            <a:spLocks noGrp="1"/>
          </p:cNvSpPr>
          <p:nvPr>
            <p:ph type="sldNum" sz="quarter" idx="5"/>
          </p:nvPr>
        </p:nvSpPr>
        <p:spPr/>
        <p:txBody>
          <a:bodyPr/>
          <a:lstStyle/>
          <a:p>
            <a:fld id="{2891EC20-116C-4FA8-8E04-FEDCACED021E}" type="slidenum">
              <a:rPr lang="en-US" smtClean="0"/>
              <a:t>7</a:t>
            </a:fld>
            <a:endParaRPr lang="en-US"/>
          </a:p>
        </p:txBody>
      </p:sp>
    </p:spTree>
    <p:extLst>
      <p:ext uri="{BB962C8B-B14F-4D97-AF65-F5344CB8AC3E}">
        <p14:creationId xmlns:p14="http://schemas.microsoft.com/office/powerpoint/2010/main" val="912057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Counselor</a:t>
            </a:r>
            <a:endParaRPr lang="en-US"/>
          </a:p>
          <a:p>
            <a:r>
              <a:rPr lang="en-US"/>
              <a:t>Central Bucks School District recognizes 3 Diplomas:</a:t>
            </a:r>
            <a:endParaRPr lang="en-US">
              <a:ea typeface="Calibri" panose="020F0502020204030204"/>
              <a:cs typeface="Calibri" panose="020F0502020204030204"/>
            </a:endParaRPr>
          </a:p>
          <a:p>
            <a:r>
              <a:rPr lang="en-US"/>
              <a:t>The first is the Standard Diploma.</a:t>
            </a:r>
            <a:endParaRPr lang="en-US">
              <a:cs typeface="Calibri"/>
            </a:endParaRPr>
          </a:p>
          <a:p>
            <a:r>
              <a:rPr lang="en-US"/>
              <a:t>The second is the MBIT Standard Diploma for students who attend MBIT for 3 years.</a:t>
            </a:r>
            <a:endParaRPr lang="en-US">
              <a:cs typeface="Calibri"/>
            </a:endParaRPr>
          </a:p>
          <a:p>
            <a:r>
              <a:rPr lang="en-US"/>
              <a:t>And the third diploma is the Scholar’s Diploma.  </a:t>
            </a:r>
            <a:endParaRPr lang="en-US">
              <a:cs typeface="Calibri"/>
            </a:endParaRPr>
          </a:p>
          <a:p>
            <a:endParaRPr lang="en-US"/>
          </a:p>
          <a:p>
            <a:r>
              <a:rPr lang="en-US"/>
              <a:t>The only difference in the MBIT Diploma and Standard Diploma is that students who attend MBIT for three years are exempt from PE 10- so they need .5 credits vs 1 credit of PE and instead earn an additional ½ credit towards electives.</a:t>
            </a:r>
            <a:endParaRPr lang="en-US">
              <a:cs typeface="Calibri"/>
            </a:endParaRPr>
          </a:p>
          <a:p>
            <a:endParaRPr lang="en-US"/>
          </a:p>
          <a:p>
            <a:r>
              <a:rPr lang="en-US"/>
              <a:t>Students are eligible to receive a Scholar’s Diploma at graduation if they meet the following criteria by the end of Senior year: 1) a 3.4 cumulative GPA; 2) completion of 3 AP courses; 3) completion of 3 science COURSES </a:t>
            </a:r>
            <a:r>
              <a:rPr lang="en-US" i="1"/>
              <a:t>in addition to </a:t>
            </a:r>
            <a:r>
              <a:rPr lang="en-US"/>
              <a:t>Biology; and 4) completion of two World Language courses. </a:t>
            </a:r>
            <a:endParaRPr lang="en-US">
              <a:cs typeface="Calibri"/>
            </a:endParaRPr>
          </a:p>
        </p:txBody>
      </p:sp>
      <p:sp>
        <p:nvSpPr>
          <p:cNvPr id="4" name="Slide Number Placeholder 3"/>
          <p:cNvSpPr>
            <a:spLocks noGrp="1"/>
          </p:cNvSpPr>
          <p:nvPr>
            <p:ph type="sldNum" sz="quarter" idx="5"/>
          </p:nvPr>
        </p:nvSpPr>
        <p:spPr/>
        <p:txBody>
          <a:bodyPr/>
          <a:lstStyle/>
          <a:p>
            <a:fld id="{2891EC20-116C-4FA8-8E04-FEDCACED021E}" type="slidenum">
              <a:rPr lang="en-US" smtClean="0"/>
              <a:t>8</a:t>
            </a:fld>
            <a:endParaRPr lang="en-US"/>
          </a:p>
        </p:txBody>
      </p:sp>
    </p:spTree>
    <p:extLst>
      <p:ext uri="{BB962C8B-B14F-4D97-AF65-F5344CB8AC3E}">
        <p14:creationId xmlns:p14="http://schemas.microsoft.com/office/powerpoint/2010/main" val="2844109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Scheduling at the high school is much different than in the middle school. Students have only four classes a day, each class runs 83 minutes in length. Because classes essentially run for double the amount of time each day, what would normally be a year long course is now just half a year, or one semester long. </a:t>
            </a:r>
          </a:p>
          <a:p>
            <a:r>
              <a:rPr lang="en-US"/>
              <a:t>Each Marking Period equates to a half credit per block. </a:t>
            </a:r>
          </a:p>
          <a:p>
            <a:r>
              <a:rPr lang="en-US"/>
              <a:t>Many elective courses are .5 credit, meaning they run every day for one Marking Period.</a:t>
            </a:r>
          </a:p>
          <a:p>
            <a:r>
              <a:rPr lang="en-US"/>
              <a:t>Classes that are 1.0 credit run every day for two marking periods (or one full semester).</a:t>
            </a:r>
          </a:p>
          <a:p>
            <a:r>
              <a:rPr lang="en-US"/>
              <a:t>A few classes, such as AP European History, are worth 1.5 credits and run three Marking Periods.</a:t>
            </a:r>
          </a:p>
          <a:p>
            <a:r>
              <a:rPr lang="en-US"/>
              <a:t>If a course, such as a PE Elective, runs every other day (on A or B days only) for one Marking Period, it is worth .25 credit.</a:t>
            </a:r>
          </a:p>
          <a:p>
            <a:r>
              <a:rPr lang="en-US"/>
              <a:t>If a student fills their schedule, they can earn 8 credits in a school year.</a:t>
            </a:r>
          </a:p>
          <a:p>
            <a:r>
              <a:rPr lang="en-US"/>
              <a:t>It is important to note that most students will earn a surplus of credits by the time the reach senior year. Some students choose to have a study hall or Team Study during a particular marking period because they know they will have a particularly rigorous or busy marking period. This is perfectly fine. Students can have study halls in their schedule and still graduate with plenty of credits, provided they don’t fail courses along the way as well.</a:t>
            </a:r>
          </a:p>
        </p:txBody>
      </p:sp>
      <p:sp>
        <p:nvSpPr>
          <p:cNvPr id="4" name="Slide Number Placeholder 3"/>
          <p:cNvSpPr>
            <a:spLocks noGrp="1"/>
          </p:cNvSpPr>
          <p:nvPr>
            <p:ph type="sldNum" sz="quarter" idx="5"/>
          </p:nvPr>
        </p:nvSpPr>
        <p:spPr/>
        <p:txBody>
          <a:bodyPr/>
          <a:lstStyle/>
          <a:p>
            <a:fld id="{2891EC20-116C-4FA8-8E04-FEDCACED021E}" type="slidenum">
              <a:rPr lang="en-US" smtClean="0"/>
              <a:t>9</a:t>
            </a:fld>
            <a:endParaRPr lang="en-US"/>
          </a:p>
        </p:txBody>
      </p:sp>
    </p:spTree>
    <p:extLst>
      <p:ext uri="{BB962C8B-B14F-4D97-AF65-F5344CB8AC3E}">
        <p14:creationId xmlns:p14="http://schemas.microsoft.com/office/powerpoint/2010/main" val="1975563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113D3-1486-4A07-A8E9-FF5BCE69F9CA}"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45412-2AFC-48AA-9FC4-B29B6DE10E92}" type="slidenum">
              <a:rPr lang="en-US" smtClean="0"/>
              <a:t>‹#›</a:t>
            </a:fld>
            <a:endParaRPr lang="en-US"/>
          </a:p>
        </p:txBody>
      </p:sp>
    </p:spTree>
    <p:extLst>
      <p:ext uri="{BB962C8B-B14F-4D97-AF65-F5344CB8AC3E}">
        <p14:creationId xmlns:p14="http://schemas.microsoft.com/office/powerpoint/2010/main" val="891455419"/>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72345051-2045-45DA-935E-2E3CA1A69ADC}" type="datetimeFigureOut">
              <a:rPr lang="en-US" smtClean="0"/>
              <a:t>1/5/2024</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245146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345051-2045-45DA-935E-2E3CA1A69ADC}"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44995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345051-2045-45DA-935E-2E3CA1A69ADC}"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88522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7">
            <a:extLst>
              <a:ext uri="{FF2B5EF4-FFF2-40B4-BE49-F238E27FC236}">
                <a16:creationId xmlns:a16="http://schemas.microsoft.com/office/drawing/2014/main" id="{E897604D-7EBC-88B6-0DD3-F97DC2F9E218}"/>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28">
            <a:extLst>
              <a:ext uri="{FF2B5EF4-FFF2-40B4-BE49-F238E27FC236}">
                <a16:creationId xmlns:a16="http://schemas.microsoft.com/office/drawing/2014/main" id="{5E404764-4A7E-B8F4-708C-AF8BD75C5CD4}"/>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29">
            <a:extLst>
              <a:ext uri="{FF2B5EF4-FFF2-40B4-BE49-F238E27FC236}">
                <a16:creationId xmlns:a16="http://schemas.microsoft.com/office/drawing/2014/main" id="{A53C31D1-108D-206A-8218-FFD6D0EDAE71}"/>
              </a:ext>
            </a:extLst>
          </p:cNvPr>
          <p:cNvSpPr>
            <a:spLocks noGrp="1" noChangeArrowheads="1"/>
          </p:cNvSpPr>
          <p:nvPr>
            <p:ph type="sldNum" sz="quarter" idx="12"/>
          </p:nvPr>
        </p:nvSpPr>
        <p:spPr/>
        <p:txBody>
          <a:bodyPr/>
          <a:lstStyle>
            <a:lvl1pPr>
              <a:defRPr/>
            </a:lvl1pPr>
          </a:lstStyle>
          <a:p>
            <a:pPr>
              <a:defRPr/>
            </a:pPr>
            <a:fld id="{7BAAFE6D-A3BA-4700-8986-FDF81F405BF3}" type="slidenum">
              <a:rPr lang="en-US" altLang="en-US"/>
              <a:pPr>
                <a:defRPr/>
              </a:pPr>
              <a:t>‹#›</a:t>
            </a:fld>
            <a:endParaRPr lang="en-US" altLang="en-US"/>
          </a:p>
        </p:txBody>
      </p:sp>
    </p:spTree>
    <p:extLst>
      <p:ext uri="{BB962C8B-B14F-4D97-AF65-F5344CB8AC3E}">
        <p14:creationId xmlns:p14="http://schemas.microsoft.com/office/powerpoint/2010/main" val="2159418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2345051-2045-45DA-935E-2E3CA1A69ADC}" type="datetimeFigureOut">
              <a:rPr lang="en-US" smtClean="0"/>
              <a:t>1/5/2024</a:t>
            </a:fld>
            <a:endParaRPr lang="en-US"/>
          </a:p>
        </p:txBody>
      </p:sp>
      <p:sp>
        <p:nvSpPr>
          <p:cNvPr id="5" name="Footer Placeholder 4"/>
          <p:cNvSpPr>
            <a:spLocks noGrp="1"/>
          </p:cNvSpPr>
          <p:nvPr>
            <p:ph type="ftr" sz="quarter" idx="11"/>
          </p:nvPr>
        </p:nvSpPr>
        <p:spPr>
          <a:xfrm>
            <a:off x="1451579" y="329307"/>
            <a:ext cx="5626774" cy="309201"/>
          </a:xfrm>
        </p:spPr>
        <p:txBody>
          <a:bodyPr/>
          <a:lstStyle/>
          <a:p>
            <a:endParaRPr lang="en-US"/>
          </a:p>
        </p:txBody>
      </p:sp>
      <p:sp>
        <p:nvSpPr>
          <p:cNvPr id="6" name="Slide Number Placeholder 5"/>
          <p:cNvSpPr>
            <a:spLocks noGrp="1"/>
          </p:cNvSpPr>
          <p:nvPr>
            <p:ph type="sldNum" sz="quarter" idx="12"/>
          </p:nvPr>
        </p:nvSpPr>
        <p:spPr>
          <a:xfrm>
            <a:off x="476834" y="798973"/>
            <a:ext cx="811019" cy="503578"/>
          </a:xfrm>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80527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345051-2045-45DA-935E-2E3CA1A69ADC}"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651494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673296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345051-2045-45DA-935E-2E3CA1A69ADC}"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58742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345051-2045-45DA-935E-2E3CA1A69ADC}" type="datetimeFigureOut">
              <a:rPr lang="en-US" smtClean="0"/>
              <a:t>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817356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345051-2045-45DA-935E-2E3CA1A69ADC}" type="datetimeFigureOut">
              <a:rPr lang="en-US" smtClean="0"/>
              <a:t>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85524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45051-2045-45DA-935E-2E3CA1A69ADC}" type="datetimeFigureOut">
              <a:rPr lang="en-US" smtClean="0"/>
              <a:t>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505627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8772185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113D3-1486-4A07-A8E9-FF5BCE69F9CA}" type="datetimeFigureOut">
              <a:rPr lang="en-US" smtClean="0"/>
              <a:t>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C45412-2AFC-48AA-9FC4-B29B6DE10E92}" type="slidenum">
              <a:rPr lang="en-US" smtClean="0"/>
              <a:t>‹#›</a:t>
            </a:fld>
            <a:endParaRPr lang="en-US"/>
          </a:p>
        </p:txBody>
      </p:sp>
    </p:spTree>
    <p:extLst>
      <p:ext uri="{BB962C8B-B14F-4D97-AF65-F5344CB8AC3E}">
        <p14:creationId xmlns:p14="http://schemas.microsoft.com/office/powerpoint/2010/main" val="2917441387"/>
      </p:ext>
    </p:extLst>
  </p:cSld>
  <p:clrMap bg1="lt1" tx1="dk1" bg2="lt2" tx2="dk2" accent1="accent1" accent2="accent2" accent3="accent3" accent4="accent4" accent5="accent5" accent6="accent6" hlink="hlink" folHlink="folHlink"/>
  <p:sldLayoutIdLst>
    <p:sldLayoutId id="2147483650" r:id="rId1"/>
  </p:sldLayoutIdLst>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D7113D3-1486-4A07-A8E9-FF5BCE69F9CA}" type="datetimeFigureOut">
              <a:rPr lang="en-US" smtClean="0"/>
              <a:t>1/5/2024</a:t>
            </a:fld>
            <a:endParaRPr lang="en-US"/>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95C45412-2AFC-48AA-9FC4-B29B6DE10E92}" type="slidenum">
              <a:rPr lang="en-US" smtClean="0"/>
              <a:t>‹#›</a:t>
            </a:fld>
            <a:endParaRPr lang="en-US"/>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00258"/>
      </p:ext>
    </p:extLst>
  </p:cSld>
  <p:clrMap bg1="dk1" tx1="lt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mailto:applications@mbit.org" TargetMode="External"/><Relationship Id="rId3" Type="http://schemas.openxmlformats.org/officeDocument/2006/relationships/hyperlink" Target="https://nam02.safelinks.protection.outlook.com/?url=https%3A%2F%2Fsites.google.com%2Fmbit.org%2Fadmissions%2Fhome&amp;data=05%7C02%7Cmmcgroggan%40cbsd.org%7C6e24dca10244406e2e2108dc0baaf562%7Caa0b488ffc9e4185a5e3384220df23ca%7C0%7C0%7C638398076179883294%7CUnknown%7CTWFpbGZsb3d8eyJWIjoiMC4wLjAwMDAiLCJQIjoiV2luMzIiLCJBTiI6Ik1haWwiLCJXVCI6Mn0%3D%7C3000%7C%7C%7C&amp;sdata=rddIEldKy8c9FDtHptA9554sCOC2VFcSPM3mVuTH5Ks%3D&amp;reserved=0" TargetMode="External"/><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nam02.safelinks.protection.outlook.com/?url=https%3A%2F%2Fwww.mbit.org%2FPage%2F1748&amp;data=05%7C02%7Cmmcgroggan%40cbsd.org%7C6e24dca10244406e2e2108dc0baaf562%7Caa0b488ffc9e4185a5e3384220df23ca%7C0%7C0%7C638398076179883294%7CUnknown%7CTWFpbGZsb3d8eyJWIjoiMC4wLjAwMDAiLCJQIjoiV2luMzIiLCJBTiI6Ik1haWwiLCJXVCI6Mn0%3D%7C3000%7C%7C%7C&amp;sdata=%2FRhCiGzFoKFyVt9LVUBj7jQT9X540KqE9k07LKm7cuM%3D&amp;reserved=0" TargetMode="External"/><Relationship Id="rId4" Type="http://schemas.openxmlformats.org/officeDocument/2006/relationships/hyperlink" Target="https://nam02.safelinks.protection.outlook.com/?url=https%3A%2F%2Fforms.office.com%2FPages%2FResponsePage.aspx%3Fid%3DxMD0FE4iwk6NI_6vOoQPVDydhFc25uxAj1-kHiDRjUNUOEkwNERWVEU3VlU0UjE2NklaSlA3MElEVy4u&amp;data=05%7C02%7Cmmcgroggan%40cbsd.org%7C6e24dca10244406e2e2108dc0baaf562%7Caa0b488ffc9e4185a5e3384220df23ca%7C0%7C0%7C638398076179883294%7CUnknown%7CTWFpbGZsb3d8eyJWIjoiMC4wLjAwMDAiLCJQIjoiV2luMzIiLCJBTiI6Ik1haWwiLCJXVCI6Mn0%3D%7C3000%7C%7C%7C&amp;sdata=vNTyk3JWBvp8c6dMOFfM2ZQ332Ky9vXWVcwfrEY7tuo%3D&amp;reserved=0"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customXml" Target="../ink/ink10.xml"/><Relationship Id="rId18" Type="http://schemas.openxmlformats.org/officeDocument/2006/relationships/customXml" Target="../ink/ink15.xml"/><Relationship Id="rId26" Type="http://schemas.openxmlformats.org/officeDocument/2006/relationships/image" Target="../media/image13.png"/><Relationship Id="rId3" Type="http://schemas.openxmlformats.org/officeDocument/2006/relationships/image" Target="../media/image8.png"/><Relationship Id="rId21" Type="http://schemas.openxmlformats.org/officeDocument/2006/relationships/customXml" Target="../ink/ink17.xml"/><Relationship Id="rId7" Type="http://schemas.openxmlformats.org/officeDocument/2006/relationships/customXml" Target="../ink/ink4.xml"/><Relationship Id="rId12" Type="http://schemas.openxmlformats.org/officeDocument/2006/relationships/customXml" Target="../ink/ink9.xml"/><Relationship Id="rId17" Type="http://schemas.openxmlformats.org/officeDocument/2006/relationships/customXml" Target="../ink/ink14.xml"/><Relationship Id="rId25" Type="http://schemas.openxmlformats.org/officeDocument/2006/relationships/customXml" Target="../ink/ink19.xml"/><Relationship Id="rId2" Type="http://schemas.openxmlformats.org/officeDocument/2006/relationships/notesSlide" Target="../notesSlides/notesSlide8.xml"/><Relationship Id="rId16" Type="http://schemas.openxmlformats.org/officeDocument/2006/relationships/customXml" Target="../ink/ink13.xml"/><Relationship Id="rId20"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customXml" Target="../ink/ink3.xml"/><Relationship Id="rId11" Type="http://schemas.openxmlformats.org/officeDocument/2006/relationships/customXml" Target="../ink/ink8.xml"/><Relationship Id="rId24" Type="http://schemas.openxmlformats.org/officeDocument/2006/relationships/image" Target="../media/image12.png"/><Relationship Id="rId5" Type="http://schemas.openxmlformats.org/officeDocument/2006/relationships/image" Target="../media/image5.png"/><Relationship Id="rId15" Type="http://schemas.openxmlformats.org/officeDocument/2006/relationships/customXml" Target="../ink/ink12.xml"/><Relationship Id="rId23" Type="http://schemas.openxmlformats.org/officeDocument/2006/relationships/customXml" Target="../ink/ink18.xml"/><Relationship Id="rId10" Type="http://schemas.openxmlformats.org/officeDocument/2006/relationships/customXml" Target="../ink/ink7.xml"/><Relationship Id="rId19" Type="http://schemas.openxmlformats.org/officeDocument/2006/relationships/customXml" Target="../ink/ink16.xml"/><Relationship Id="rId4" Type="http://schemas.openxmlformats.org/officeDocument/2006/relationships/customXml" Target="../ink/ink2.xml"/><Relationship Id="rId9" Type="http://schemas.openxmlformats.org/officeDocument/2006/relationships/customXml" Target="../ink/ink6.xml"/><Relationship Id="rId14" Type="http://schemas.openxmlformats.org/officeDocument/2006/relationships/customXml" Target="../ink/ink11.xml"/><Relationship Id="rId22"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50000"/>
            <a:lumOff val="50000"/>
          </a:schemeClr>
        </a:solidFill>
        <a:effectLst/>
      </p:bgPr>
    </p:bg>
    <p:spTree>
      <p:nvGrpSpPr>
        <p:cNvPr id="1" name=""/>
        <p:cNvGrpSpPr/>
        <p:nvPr/>
      </p:nvGrpSpPr>
      <p:grpSpPr>
        <a:xfrm>
          <a:off x="0" y="0"/>
          <a:ext cx="0" cy="0"/>
          <a:chOff x="0" y="0"/>
          <a:chExt cx="0" cy="0"/>
        </a:xfrm>
      </p:grpSpPr>
      <p:pic>
        <p:nvPicPr>
          <p:cNvPr id="25" name="Picture 3">
            <a:extLst>
              <a:ext uri="{FF2B5EF4-FFF2-40B4-BE49-F238E27FC236}">
                <a16:creationId xmlns:a16="http://schemas.microsoft.com/office/drawing/2014/main" id="{C73295C0-AB61-4FAB-9962-E6EDEB51E167}"/>
              </a:ext>
            </a:extLst>
          </p:cNvPr>
          <p:cNvPicPr>
            <a:picLocks noChangeAspect="1"/>
          </p:cNvPicPr>
          <p:nvPr/>
        </p:nvPicPr>
        <p:blipFill rotWithShape="1">
          <a:blip r:embed="rId3">
            <a:duotone>
              <a:schemeClr val="accent1">
                <a:shade val="45000"/>
                <a:satMod val="135000"/>
              </a:schemeClr>
              <a:prstClr val="white"/>
            </a:duotone>
            <a:alphaModFix amt="40000"/>
          </a:blip>
          <a:srcRect b="4661"/>
          <a:stretch/>
        </p:blipFill>
        <p:spPr>
          <a:xfrm>
            <a:off x="0" y="-309217"/>
            <a:ext cx="12191980" cy="6857990"/>
          </a:xfrm>
          <a:prstGeom prst="rect">
            <a:avLst/>
          </a:prstGeom>
        </p:spPr>
      </p:pic>
      <p:sp>
        <p:nvSpPr>
          <p:cNvPr id="2" name="Title 1">
            <a:extLst>
              <a:ext uri="{FF2B5EF4-FFF2-40B4-BE49-F238E27FC236}">
                <a16:creationId xmlns:a16="http://schemas.microsoft.com/office/drawing/2014/main" id="{BFF6923C-4E92-4F17-9189-E5F117413E58}"/>
              </a:ext>
            </a:extLst>
          </p:cNvPr>
          <p:cNvSpPr>
            <a:spLocks noGrp="1"/>
          </p:cNvSpPr>
          <p:nvPr>
            <p:ph type="ctrTitle"/>
          </p:nvPr>
        </p:nvSpPr>
        <p:spPr>
          <a:xfrm>
            <a:off x="635765" y="986246"/>
            <a:ext cx="10512552" cy="2133532"/>
          </a:xfrm>
        </p:spPr>
        <p:txBody>
          <a:bodyPr>
            <a:noAutofit/>
          </a:bodyPr>
          <a:lstStyle/>
          <a:p>
            <a:r>
              <a:rPr lang="en-US" sz="8000">
                <a:solidFill>
                  <a:schemeClr val="bg2">
                    <a:lumMod val="75000"/>
                    <a:lumOff val="25000"/>
                  </a:schemeClr>
                </a:solidFill>
                <a:latin typeface="Georgia Pro Cond Black" panose="02040A06050405020203" pitchFamily="18" charset="0"/>
                <a:ea typeface="Cambria"/>
              </a:rPr>
              <a:t>Welcome </a:t>
            </a:r>
            <a:br>
              <a:rPr lang="en-US" sz="8000">
                <a:latin typeface="Georgia Pro Cond Black" panose="02040A06050405020203" pitchFamily="18" charset="0"/>
              </a:rPr>
            </a:br>
            <a:r>
              <a:rPr lang="en-US" sz="8000">
                <a:solidFill>
                  <a:schemeClr val="bg2">
                    <a:lumMod val="75000"/>
                    <a:lumOff val="25000"/>
                  </a:schemeClr>
                </a:solidFill>
                <a:latin typeface="Georgia Pro Cond Black" panose="02040A06050405020203" pitchFamily="18" charset="0"/>
                <a:ea typeface="Cambria"/>
              </a:rPr>
              <a:t>Class of 2027</a:t>
            </a:r>
          </a:p>
        </p:txBody>
      </p:sp>
      <p:sp>
        <p:nvSpPr>
          <p:cNvPr id="3" name="Subtitle 2">
            <a:extLst>
              <a:ext uri="{FF2B5EF4-FFF2-40B4-BE49-F238E27FC236}">
                <a16:creationId xmlns:a16="http://schemas.microsoft.com/office/drawing/2014/main" id="{E334FE98-DF91-4A6A-B4B4-9FC243E5BC94}"/>
              </a:ext>
            </a:extLst>
          </p:cNvPr>
          <p:cNvSpPr>
            <a:spLocks noGrp="1"/>
          </p:cNvSpPr>
          <p:nvPr>
            <p:ph type="subTitle" idx="1"/>
          </p:nvPr>
        </p:nvSpPr>
        <p:spPr>
          <a:xfrm>
            <a:off x="839724" y="3852395"/>
            <a:ext cx="10512552" cy="1125691"/>
          </a:xfrm>
        </p:spPr>
        <p:txBody>
          <a:bodyPr>
            <a:noAutofit/>
          </a:bodyPr>
          <a:lstStyle/>
          <a:p>
            <a:r>
              <a:rPr lang="en-US" sz="2800">
                <a:solidFill>
                  <a:schemeClr val="accent1">
                    <a:lumMod val="50000"/>
                  </a:schemeClr>
                </a:solidFill>
                <a:latin typeface="Georgia Pro Cond Black" panose="02040A06050405020203" pitchFamily="18" charset="0"/>
              </a:rPr>
              <a:t>Central Bucks High School South</a:t>
            </a:r>
          </a:p>
          <a:p>
            <a:r>
              <a:rPr lang="en-US" sz="2800">
                <a:solidFill>
                  <a:schemeClr val="accent1">
                    <a:lumMod val="50000"/>
                  </a:schemeClr>
                </a:solidFill>
                <a:latin typeface="Georgia Pro Cond Black" panose="02040A06050405020203" pitchFamily="18" charset="0"/>
              </a:rPr>
              <a:t>Curriculum Information Night</a:t>
            </a:r>
          </a:p>
        </p:txBody>
      </p:sp>
    </p:spTree>
    <p:extLst>
      <p:ext uri="{BB962C8B-B14F-4D97-AF65-F5344CB8AC3E}">
        <p14:creationId xmlns:p14="http://schemas.microsoft.com/office/powerpoint/2010/main" val="411986124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1E049-DCD5-4EB4-A819-5C49BC504DC7}"/>
              </a:ext>
            </a:extLst>
          </p:cNvPr>
          <p:cNvSpPr>
            <a:spLocks noGrp="1"/>
          </p:cNvSpPr>
          <p:nvPr>
            <p:ph type="title"/>
          </p:nvPr>
        </p:nvSpPr>
        <p:spPr>
          <a:xfrm>
            <a:off x="0" y="136699"/>
            <a:ext cx="12192000" cy="1049235"/>
          </a:xfrm>
        </p:spPr>
        <p:txBody>
          <a:bodyPr>
            <a:normAutofit/>
          </a:bodyPr>
          <a:lstStyle/>
          <a:p>
            <a:pPr algn="ctr"/>
            <a:r>
              <a:rPr lang="en-US" b="1"/>
              <a:t>Full Day Sophomore Schedule </a:t>
            </a:r>
            <a:r>
              <a:rPr lang="en-US" sz="4000" b="1" i="1"/>
              <a:t>with </a:t>
            </a:r>
            <a:r>
              <a:rPr lang="en-US" sz="4000" b="1" i="1">
                <a:solidFill>
                  <a:schemeClr val="tx2">
                    <a:lumMod val="75000"/>
                  </a:schemeClr>
                </a:solidFill>
              </a:rPr>
              <a:t>Music</a:t>
            </a:r>
          </a:p>
        </p:txBody>
      </p:sp>
      <p:pic>
        <p:nvPicPr>
          <p:cNvPr id="4" name="Picture 3">
            <a:extLst>
              <a:ext uri="{FF2B5EF4-FFF2-40B4-BE49-F238E27FC236}">
                <a16:creationId xmlns:a16="http://schemas.microsoft.com/office/drawing/2014/main" id="{6F745E49-0C65-4B55-952C-665E517571D4}"/>
              </a:ext>
            </a:extLst>
          </p:cNvPr>
          <p:cNvPicPr>
            <a:picLocks noChangeAspect="1"/>
          </p:cNvPicPr>
          <p:nvPr/>
        </p:nvPicPr>
        <p:blipFill>
          <a:blip r:embed="rId3"/>
          <a:stretch>
            <a:fillRect/>
          </a:stretch>
        </p:blipFill>
        <p:spPr>
          <a:xfrm>
            <a:off x="2198370" y="1156992"/>
            <a:ext cx="9841230" cy="5171151"/>
          </a:xfrm>
          <a:prstGeom prst="rect">
            <a:avLst/>
          </a:prstGeom>
        </p:spPr>
      </p:pic>
    </p:spTree>
    <p:extLst>
      <p:ext uri="{BB962C8B-B14F-4D97-AF65-F5344CB8AC3E}">
        <p14:creationId xmlns:p14="http://schemas.microsoft.com/office/powerpoint/2010/main" val="2765670515"/>
      </p:ext>
    </p:extLst>
  </p:cSld>
  <p:clrMapOvr>
    <a:masterClrMapping/>
  </p:clrMapOvr>
  <mc:AlternateContent xmlns:mc="http://schemas.openxmlformats.org/markup-compatibility/2006" xmlns:p14="http://schemas.microsoft.com/office/powerpoint/2010/main">
    <mc:Choice Requires="p14">
      <p:transition p14:dur="0" advClick="0" advTm="40000"/>
    </mc:Choice>
    <mc:Fallback xmlns="">
      <p:transition advClick="0" advTm="4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555912" y="0"/>
            <a:ext cx="9254169" cy="894248"/>
          </a:xfrm>
        </p:spPr>
        <p:txBody>
          <a:bodyPr>
            <a:normAutofit/>
          </a:bodyPr>
          <a:lstStyle/>
          <a:p>
            <a:pPr algn="ctr"/>
            <a:r>
              <a:rPr lang="en-US" sz="3800" u="sng">
                <a:solidFill>
                  <a:srgbClr val="5B000A"/>
                </a:solidFill>
                <a:latin typeface="Times New Roman" panose="02020603050405020304" pitchFamily="18" charset="0"/>
                <a:cs typeface="Times New Roman" panose="02020603050405020304" pitchFamily="18" charset="0"/>
              </a:rPr>
              <a:t>Middle Bucks Institute of Technology(MBIT)</a:t>
            </a:r>
          </a:p>
        </p:txBody>
      </p:sp>
      <p:sp>
        <p:nvSpPr>
          <p:cNvPr id="5" name="Content Placeholder 4"/>
          <p:cNvSpPr>
            <a:spLocks noGrp="1"/>
          </p:cNvSpPr>
          <p:nvPr>
            <p:ph idx="1"/>
          </p:nvPr>
        </p:nvSpPr>
        <p:spPr>
          <a:xfrm>
            <a:off x="3086100" y="894248"/>
            <a:ext cx="9004300" cy="5862152"/>
          </a:xfrm>
        </p:spPr>
        <p:txBody>
          <a:bodyPr>
            <a:normAutofit fontScale="77500" lnSpcReduction="20000"/>
          </a:bodyPr>
          <a:lstStyle/>
          <a:p>
            <a:pPr>
              <a:lnSpc>
                <a:spcPct val="110000"/>
              </a:lnSpc>
            </a:pPr>
            <a:r>
              <a:rPr lang="en-US" sz="2000" b="1">
                <a:latin typeface="Times New Roman" panose="02020603050405020304" pitchFamily="18" charset="0"/>
                <a:cs typeface="Times New Roman" panose="02020603050405020304" pitchFamily="18" charset="0"/>
              </a:rPr>
              <a:t>MBIT is a Career &amp; Technical Education(CTE) High School of choice</a:t>
            </a:r>
          </a:p>
          <a:p>
            <a:pPr lvl="1">
              <a:lnSpc>
                <a:spcPct val="110000"/>
              </a:lnSpc>
            </a:pPr>
            <a:r>
              <a:rPr lang="en-US" sz="2000">
                <a:latin typeface="Times New Roman" panose="02020603050405020304" pitchFamily="18" charset="0"/>
                <a:cs typeface="Times New Roman" panose="02020603050405020304" pitchFamily="18" charset="0"/>
              </a:rPr>
              <a:t>Students choose to attend MBIT for half their day, in place of electives</a:t>
            </a:r>
          </a:p>
          <a:p>
            <a:pPr lvl="1">
              <a:lnSpc>
                <a:spcPct val="110000"/>
              </a:lnSpc>
            </a:pPr>
            <a:r>
              <a:rPr lang="en-US" sz="2000">
                <a:latin typeface="Times New Roman" panose="02020603050405020304" pitchFamily="18" charset="0"/>
                <a:cs typeface="Times New Roman" panose="02020603050405020304" pitchFamily="18" charset="0"/>
              </a:rPr>
              <a:t>Attend morning(7:45am-10:15am) and afternoon(11:30am-2:15pm) sessions</a:t>
            </a:r>
          </a:p>
          <a:p>
            <a:pPr>
              <a:lnSpc>
                <a:spcPct val="110000"/>
              </a:lnSpc>
            </a:pPr>
            <a:r>
              <a:rPr lang="en-US" sz="2000" b="1">
                <a:latin typeface="Times New Roman" panose="02020603050405020304" pitchFamily="18" charset="0"/>
                <a:cs typeface="Times New Roman" panose="02020603050405020304" pitchFamily="18" charset="0"/>
              </a:rPr>
              <a:t>MBIT offers 21 programs across five, diverse career pathways</a:t>
            </a:r>
          </a:p>
          <a:p>
            <a:pPr lvl="1">
              <a:lnSpc>
                <a:spcPct val="110000"/>
              </a:lnSpc>
            </a:pPr>
            <a:r>
              <a:rPr lang="en-US" sz="2000">
                <a:latin typeface="Times New Roman" panose="02020603050405020304" pitchFamily="18" charset="0"/>
                <a:cs typeface="Times New Roman" panose="02020603050405020304" pitchFamily="18" charset="0"/>
              </a:rPr>
              <a:t>All programs are designed to be completed over 3 years, in three levels(100, 200, 300)</a:t>
            </a:r>
          </a:p>
          <a:p>
            <a:pPr lvl="1">
              <a:lnSpc>
                <a:spcPct val="110000"/>
              </a:lnSpc>
            </a:pPr>
            <a:r>
              <a:rPr lang="en-US" sz="2000">
                <a:latin typeface="Times New Roman" panose="02020603050405020304" pitchFamily="18" charset="0"/>
                <a:cs typeface="Times New Roman" panose="02020603050405020304" pitchFamily="18" charset="0"/>
              </a:rPr>
              <a:t>All three levels of the programs are to be completed during the student’s 10</a:t>
            </a:r>
            <a:r>
              <a:rPr lang="en-US" sz="2000" baseline="30000">
                <a:latin typeface="Times New Roman" panose="02020603050405020304" pitchFamily="18" charset="0"/>
                <a:cs typeface="Times New Roman" panose="02020603050405020304" pitchFamily="18" charset="0"/>
              </a:rPr>
              <a:t>th</a:t>
            </a:r>
            <a:r>
              <a:rPr lang="en-US" sz="2000">
                <a:latin typeface="Times New Roman" panose="02020603050405020304" pitchFamily="18" charset="0"/>
                <a:cs typeface="Times New Roman" panose="02020603050405020304" pitchFamily="18" charset="0"/>
              </a:rPr>
              <a:t>, 11</a:t>
            </a:r>
            <a:r>
              <a:rPr lang="en-US" sz="2000" baseline="30000">
                <a:latin typeface="Times New Roman" panose="02020603050405020304" pitchFamily="18" charset="0"/>
                <a:cs typeface="Times New Roman" panose="02020603050405020304" pitchFamily="18" charset="0"/>
              </a:rPr>
              <a:t>th</a:t>
            </a:r>
            <a:r>
              <a:rPr lang="en-US" sz="2000">
                <a:latin typeface="Times New Roman" panose="02020603050405020304" pitchFamily="18" charset="0"/>
                <a:cs typeface="Times New Roman" panose="02020603050405020304" pitchFamily="18" charset="0"/>
              </a:rPr>
              <a:t>, and 12</a:t>
            </a:r>
            <a:r>
              <a:rPr lang="en-US" sz="2000" baseline="30000">
                <a:latin typeface="Times New Roman" panose="02020603050405020304" pitchFamily="18" charset="0"/>
                <a:cs typeface="Times New Roman" panose="02020603050405020304" pitchFamily="18" charset="0"/>
              </a:rPr>
              <a:t>th</a:t>
            </a:r>
            <a:r>
              <a:rPr lang="en-US" sz="2000">
                <a:latin typeface="Times New Roman" panose="02020603050405020304" pitchFamily="18" charset="0"/>
                <a:cs typeface="Times New Roman" panose="02020603050405020304" pitchFamily="18" charset="0"/>
              </a:rPr>
              <a:t> grade years</a:t>
            </a:r>
          </a:p>
          <a:p>
            <a:pPr>
              <a:lnSpc>
                <a:spcPct val="110000"/>
              </a:lnSpc>
            </a:pPr>
            <a:r>
              <a:rPr lang="en-US" sz="2000" b="1">
                <a:latin typeface="Times New Roman" panose="02020603050405020304" pitchFamily="18" charset="0"/>
                <a:cs typeface="Times New Roman" panose="02020603050405020304" pitchFamily="18" charset="0"/>
              </a:rPr>
              <a:t>MBIT prepares students for their career goals</a:t>
            </a:r>
          </a:p>
          <a:p>
            <a:pPr lvl="1">
              <a:lnSpc>
                <a:spcPct val="110000"/>
              </a:lnSpc>
            </a:pPr>
            <a:r>
              <a:rPr lang="en-US" sz="2000">
                <a:latin typeface="Times New Roman" panose="02020603050405020304" pitchFamily="18" charset="0"/>
                <a:cs typeface="Times New Roman" panose="02020603050405020304" pitchFamily="18" charset="0"/>
              </a:rPr>
              <a:t>During their time at MBIT, students can earn Industry Certifications and College Credits toward their post-secondary plans</a:t>
            </a:r>
          </a:p>
          <a:p>
            <a:pPr>
              <a:lnSpc>
                <a:spcPct val="110000"/>
              </a:lnSpc>
            </a:pPr>
            <a:r>
              <a:rPr lang="en-US" sz="2000" b="1">
                <a:latin typeface="Times New Roman" panose="02020603050405020304" pitchFamily="18" charset="0"/>
                <a:cs typeface="Times New Roman" panose="02020603050405020304" pitchFamily="18" charset="0"/>
              </a:rPr>
              <a:t>MBIT and the high school coordinate for students</a:t>
            </a:r>
            <a:endParaRPr lang="en-US" sz="1600" b="1">
              <a:latin typeface="Times New Roman" panose="02020603050405020304" pitchFamily="18" charset="0"/>
              <a:cs typeface="Times New Roman" panose="02020603050405020304" pitchFamily="18" charset="0"/>
            </a:endParaRPr>
          </a:p>
          <a:p>
            <a:pPr lvl="1">
              <a:lnSpc>
                <a:spcPct val="110000"/>
              </a:lnSpc>
            </a:pPr>
            <a:r>
              <a:rPr lang="en-US" sz="2000">
                <a:latin typeface="Times New Roman" panose="02020603050405020304" pitchFamily="18" charset="0"/>
                <a:cs typeface="Times New Roman" panose="02020603050405020304" pitchFamily="18" charset="0"/>
              </a:rPr>
              <a:t>MBIT will share grades, attendance, and discipline records with the high school</a:t>
            </a:r>
          </a:p>
          <a:p>
            <a:pPr lvl="1">
              <a:lnSpc>
                <a:spcPct val="110000"/>
              </a:lnSpc>
            </a:pPr>
            <a:r>
              <a:rPr lang="en-US" sz="2000">
                <a:latin typeface="Times New Roman" panose="02020603050405020304" pitchFamily="18" charset="0"/>
                <a:cs typeface="Times New Roman" panose="02020603050405020304" pitchFamily="18" charset="0"/>
              </a:rPr>
              <a:t>Transportation to MBIT is provided by the high school</a:t>
            </a:r>
          </a:p>
          <a:p>
            <a:pPr lvl="1">
              <a:lnSpc>
                <a:spcPct val="110000"/>
              </a:lnSpc>
            </a:pPr>
            <a:r>
              <a:rPr lang="en-US" sz="2000">
                <a:latin typeface="Times New Roman" panose="02020603050405020304" pitchFamily="18" charset="0"/>
                <a:cs typeface="Times New Roman" panose="02020603050405020304" pitchFamily="18" charset="0"/>
              </a:rPr>
              <a:t>Students will eat lunch their lunch at the high school</a:t>
            </a:r>
          </a:p>
          <a:p>
            <a:pPr lvl="1">
              <a:lnSpc>
                <a:spcPct val="110000"/>
              </a:lnSpc>
            </a:pPr>
            <a:r>
              <a:rPr lang="en-US" sz="2000">
                <a:latin typeface="Times New Roman" panose="02020603050405020304" pitchFamily="18" charset="0"/>
                <a:cs typeface="Times New Roman" panose="02020603050405020304" pitchFamily="18" charset="0"/>
              </a:rPr>
              <a:t>Students can still participate in extracurricular sports and activities at the high school</a:t>
            </a:r>
          </a:p>
          <a:p>
            <a:pPr>
              <a:lnSpc>
                <a:spcPct val="110000"/>
              </a:lnSpc>
            </a:pPr>
            <a:r>
              <a:rPr lang="en-US" sz="2000" b="1">
                <a:latin typeface="Times New Roman" panose="02020603050405020304" pitchFamily="18" charset="0"/>
                <a:cs typeface="Times New Roman" panose="02020603050405020304" pitchFamily="18" charset="0"/>
              </a:rPr>
              <a:t>Students apply to be considered for enrollment at MBIT</a:t>
            </a:r>
          </a:p>
          <a:p>
            <a:pPr lvl="1">
              <a:lnSpc>
                <a:spcPct val="110000"/>
              </a:lnSpc>
            </a:pPr>
            <a:r>
              <a:rPr lang="en-US" sz="2000">
                <a:latin typeface="Times New Roman" panose="02020603050405020304" pitchFamily="18" charset="0"/>
                <a:cs typeface="Times New Roman" panose="02020603050405020304" pitchFamily="18" charset="0"/>
              </a:rPr>
              <a:t>Students should be in good standing (academic, attendance, and discipline) to be considered for enrollment at MBIT</a:t>
            </a:r>
          </a:p>
          <a:p>
            <a:pPr lvl="1">
              <a:lnSpc>
                <a:spcPct val="110000"/>
              </a:lnSpc>
            </a:pPr>
            <a:r>
              <a:rPr lang="en-US" sz="2000">
                <a:latin typeface="Times New Roman" panose="02020603050405020304" pitchFamily="18" charset="0"/>
                <a:cs typeface="Times New Roman" panose="02020603050405020304" pitchFamily="18" charset="0"/>
              </a:rPr>
              <a:t>Applying early helps students to be considered for top choice programs.</a:t>
            </a:r>
          </a:p>
          <a:p>
            <a:pPr lvl="1">
              <a:lnSpc>
                <a:spcPct val="110000"/>
              </a:lnSpc>
            </a:pPr>
            <a:r>
              <a:rPr lang="en-US" sz="2000">
                <a:latin typeface="Times New Roman" panose="02020603050405020304" pitchFamily="18" charset="0"/>
                <a:cs typeface="Times New Roman" panose="02020603050405020304" pitchFamily="18" charset="0"/>
              </a:rPr>
              <a:t>Programs are expected to fill to capacity and qualified applicants may be waitlisted</a:t>
            </a:r>
          </a:p>
          <a:p>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809" y="304800"/>
            <a:ext cx="2223090" cy="14659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t="19260" r="7361"/>
          <a:stretch/>
        </p:blipFill>
        <p:spPr>
          <a:xfrm>
            <a:off x="276909" y="2258185"/>
            <a:ext cx="1580592" cy="10331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277" r="17867"/>
          <a:stretch/>
        </p:blipFill>
        <p:spPr>
          <a:xfrm>
            <a:off x="1225222" y="2935387"/>
            <a:ext cx="1444884" cy="13201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2808" t="17478" r="1611"/>
          <a:stretch/>
        </p:blipFill>
        <p:spPr>
          <a:xfrm>
            <a:off x="186746" y="4995166"/>
            <a:ext cx="2715178" cy="15580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18750" t="1296" r="11667" b="12962"/>
          <a:stretch/>
        </p:blipFill>
        <p:spPr>
          <a:xfrm>
            <a:off x="276909" y="3848722"/>
            <a:ext cx="1267426" cy="11712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70150152"/>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5246-AE04-4E1D-A4AF-CF9F461F7B8C}"/>
              </a:ext>
            </a:extLst>
          </p:cNvPr>
          <p:cNvSpPr>
            <a:spLocks noGrp="1"/>
          </p:cNvSpPr>
          <p:nvPr>
            <p:ph type="title"/>
          </p:nvPr>
        </p:nvSpPr>
        <p:spPr>
          <a:xfrm>
            <a:off x="1043318" y="411899"/>
            <a:ext cx="10278637" cy="552688"/>
          </a:xfrm>
        </p:spPr>
        <p:txBody>
          <a:bodyPr>
            <a:normAutofit fontScale="90000"/>
          </a:bodyPr>
          <a:lstStyle/>
          <a:p>
            <a:pPr algn="l"/>
            <a:r>
              <a:rPr lang="en-US" b="1">
                <a:solidFill>
                  <a:schemeClr val="tx2">
                    <a:lumMod val="75000"/>
                  </a:schemeClr>
                </a:solidFill>
              </a:rPr>
              <a:t>MBIT</a:t>
            </a:r>
            <a:r>
              <a:rPr lang="en-US" b="1"/>
              <a:t> Schedule (AM or PM determined by MBIT)</a:t>
            </a:r>
            <a:br>
              <a:rPr lang="en-US"/>
            </a:br>
            <a:r>
              <a:rPr lang="en-US"/>
              <a:t>	</a:t>
            </a:r>
            <a:endParaRPr lang="en-US" sz="2000" b="1" i="1"/>
          </a:p>
        </p:txBody>
      </p:sp>
      <p:pic>
        <p:nvPicPr>
          <p:cNvPr id="4" name="Picture 3">
            <a:extLst>
              <a:ext uri="{FF2B5EF4-FFF2-40B4-BE49-F238E27FC236}">
                <a16:creationId xmlns:a16="http://schemas.microsoft.com/office/drawing/2014/main" id="{BE71B815-CE73-4F6C-9A8F-9218E25AC3FA}"/>
              </a:ext>
            </a:extLst>
          </p:cNvPr>
          <p:cNvPicPr>
            <a:picLocks noChangeAspect="1"/>
          </p:cNvPicPr>
          <p:nvPr/>
        </p:nvPicPr>
        <p:blipFill>
          <a:blip r:embed="rId3"/>
          <a:stretch>
            <a:fillRect/>
          </a:stretch>
        </p:blipFill>
        <p:spPr>
          <a:xfrm>
            <a:off x="613323" y="1094315"/>
            <a:ext cx="9332544" cy="5083967"/>
          </a:xfrm>
          <a:prstGeom prst="rect">
            <a:avLst/>
          </a:prstGeom>
        </p:spPr>
      </p:pic>
      <p:sp>
        <p:nvSpPr>
          <p:cNvPr id="5" name="TextBox 4">
            <a:extLst>
              <a:ext uri="{FF2B5EF4-FFF2-40B4-BE49-F238E27FC236}">
                <a16:creationId xmlns:a16="http://schemas.microsoft.com/office/drawing/2014/main" id="{6DA1730A-5C67-45A7-2C3E-B05B1A863DD9}"/>
              </a:ext>
            </a:extLst>
          </p:cNvPr>
          <p:cNvSpPr txBox="1"/>
          <p:nvPr/>
        </p:nvSpPr>
        <p:spPr>
          <a:xfrm>
            <a:off x="8418880" y="1568052"/>
            <a:ext cx="3396560" cy="4124206"/>
          </a:xfrm>
          <a:prstGeom prst="rect">
            <a:avLst/>
          </a:prstGeom>
          <a:noFill/>
        </p:spPr>
        <p:txBody>
          <a:bodyPr wrap="square" rtlCol="0">
            <a:spAutoFit/>
          </a:bodyPr>
          <a:lstStyle/>
          <a:p>
            <a:pPr algn="ctr"/>
            <a:r>
              <a:rPr lang="en-US" sz="2800" b="1">
                <a:solidFill>
                  <a:srgbClr val="002060"/>
                </a:solidFill>
                <a:latin typeface="Arial Rounded MT Bold" panose="020F0704030504030204" pitchFamily="34" charset="0"/>
              </a:rPr>
              <a:t>Transportation provided between South and MBIT.</a:t>
            </a:r>
          </a:p>
          <a:p>
            <a:pPr algn="ctr"/>
            <a:endParaRPr lang="en-US" sz="2800" b="1">
              <a:solidFill>
                <a:srgbClr val="002060"/>
              </a:solidFill>
              <a:latin typeface="Arial Rounded MT Bold" panose="020F0704030504030204" pitchFamily="34" charset="0"/>
            </a:endParaRPr>
          </a:p>
          <a:p>
            <a:pPr algn="ctr"/>
            <a:r>
              <a:rPr lang="en-US" sz="2800" b="1">
                <a:solidFill>
                  <a:srgbClr val="002060"/>
                </a:solidFill>
                <a:latin typeface="Arial Rounded MT Bold" panose="020F0704030504030204" pitchFamily="34" charset="0"/>
              </a:rPr>
              <a:t>Students take CBSD bus to South in the morning &amp; home in the afternoon.</a:t>
            </a:r>
          </a:p>
          <a:p>
            <a:pPr algn="ctr"/>
            <a:endParaRPr lang="en-US" sz="1000">
              <a:solidFill>
                <a:srgbClr val="002060"/>
              </a:solidFill>
              <a:latin typeface="Arial Rounded MT Bold" panose="020F0704030504030204" pitchFamily="34" charset="0"/>
            </a:endParaRPr>
          </a:p>
        </p:txBody>
      </p:sp>
      <p:sp>
        <p:nvSpPr>
          <p:cNvPr id="7" name="TextBox 6">
            <a:extLst>
              <a:ext uri="{FF2B5EF4-FFF2-40B4-BE49-F238E27FC236}">
                <a16:creationId xmlns:a16="http://schemas.microsoft.com/office/drawing/2014/main" id="{D250843E-65E4-2055-E089-E51A26190831}"/>
              </a:ext>
            </a:extLst>
          </p:cNvPr>
          <p:cNvSpPr txBox="1"/>
          <p:nvPr/>
        </p:nvSpPr>
        <p:spPr>
          <a:xfrm>
            <a:off x="1534886" y="6261435"/>
            <a:ext cx="6512379" cy="369332"/>
          </a:xfrm>
          <a:prstGeom prst="rect">
            <a:avLst/>
          </a:prstGeom>
          <a:noFill/>
        </p:spPr>
        <p:txBody>
          <a:bodyPr wrap="square">
            <a:spAutoFit/>
          </a:bodyPr>
          <a:lstStyle/>
          <a:p>
            <a:r>
              <a:rPr lang="en-US" sz="1800" b="1" i="1"/>
              <a:t>*No PE required for MBIT Standard Diploma (see slide 9)</a:t>
            </a:r>
            <a:endParaRPr lang="en-US"/>
          </a:p>
        </p:txBody>
      </p:sp>
    </p:spTree>
    <p:extLst>
      <p:ext uri="{BB962C8B-B14F-4D97-AF65-F5344CB8AC3E}">
        <p14:creationId xmlns:p14="http://schemas.microsoft.com/office/powerpoint/2010/main" val="2760594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457" y="2596620"/>
            <a:ext cx="3543731" cy="4338836"/>
          </a:xfrm>
        </p:spPr>
        <p:txBody>
          <a:bodyPr>
            <a:normAutofit fontScale="90000"/>
          </a:bodyPr>
          <a:lstStyle/>
          <a:p>
            <a:pPr algn="ctr"/>
            <a:r>
              <a:rPr lang="en-US" sz="2800" dirty="0">
                <a:ln w="0"/>
                <a:effectLst>
                  <a:outerShdw blurRad="38100" dist="19050" dir="2700000" algn="tl" rotWithShape="0">
                    <a:schemeClr val="dk1">
                      <a:alpha val="40000"/>
                    </a:schemeClr>
                  </a:outerShdw>
                </a:effectLst>
                <a:latin typeface="Tahoma"/>
                <a:ea typeface="Tahoma"/>
                <a:cs typeface="Calibri"/>
                <a:hlinkClick r:id="rId3"/>
              </a:rPr>
              <a:t>MBIT Admissions</a:t>
            </a:r>
            <a:br>
              <a:rPr lang="en-US" sz="2800" dirty="0">
                <a:ln w="0"/>
                <a:effectLst>
                  <a:outerShdw blurRad="38100" dist="19050" dir="2700000" algn="tl" rotWithShape="0">
                    <a:prstClr val="black">
                      <a:alpha val="40000"/>
                    </a:prstClr>
                  </a:outerShdw>
                </a:effectLst>
                <a:latin typeface="Tahoma"/>
                <a:ea typeface="Tahoma"/>
                <a:cs typeface="Calibri"/>
              </a:rPr>
            </a:br>
            <a:br>
              <a:rPr lang="en-US" sz="2800" dirty="0">
                <a:ln w="0"/>
                <a:effectLst>
                  <a:outerShdw blurRad="38100" dist="19050" dir="2700000" algn="tl" rotWithShape="0">
                    <a:prstClr val="black">
                      <a:alpha val="40000"/>
                    </a:prstClr>
                  </a:outerShdw>
                </a:effectLst>
                <a:latin typeface="Tahoma"/>
                <a:ea typeface="Tahoma"/>
                <a:cs typeface="Tahoma"/>
              </a:rPr>
            </a:br>
            <a:r>
              <a:rPr lang="en-US" sz="2800" dirty="0">
                <a:ln w="0"/>
                <a:solidFill>
                  <a:srgbClr val="0000FF"/>
                </a:solidFill>
                <a:effectLst>
                  <a:outerShdw blurRad="38100" dist="19050" dir="2700000" algn="tl" rotWithShape="0">
                    <a:prstClr val="black">
                      <a:alpha val="40000"/>
                    </a:prstClr>
                  </a:outerShdw>
                </a:effectLst>
                <a:latin typeface="Tahoma"/>
                <a:ea typeface="Tahoma"/>
                <a:cs typeface="Calibri"/>
                <a:hlinkClick r:id="rId4"/>
              </a:rPr>
              <a:t>Schedule to Shadow a Program!</a:t>
            </a:r>
            <a:br>
              <a:rPr lang="en-US" sz="2800" dirty="0">
                <a:ln w="0"/>
                <a:effectLst>
                  <a:outerShdw blurRad="38100" dist="19050" dir="2700000" algn="tl" rotWithShape="0">
                    <a:prstClr val="black">
                      <a:alpha val="40000"/>
                    </a:prstClr>
                  </a:outerShdw>
                </a:effectLst>
                <a:latin typeface="Tahoma"/>
                <a:ea typeface="Tahoma"/>
                <a:cs typeface="Calibri"/>
              </a:rPr>
            </a:br>
            <a:br>
              <a:rPr lang="en-US" sz="2800" dirty="0">
                <a:ln w="0"/>
                <a:effectLst>
                  <a:outerShdw blurRad="38100" dist="19050" dir="2700000" algn="tl" rotWithShape="0">
                    <a:prstClr val="black">
                      <a:alpha val="40000"/>
                    </a:prstClr>
                  </a:outerShdw>
                </a:effectLst>
                <a:latin typeface="Tahoma"/>
                <a:ea typeface="Tahoma"/>
                <a:cs typeface="Calibri"/>
              </a:rPr>
            </a:br>
            <a:r>
              <a:rPr lang="en-US" sz="2800" dirty="0">
                <a:ln w="0"/>
                <a:effectLst>
                  <a:outerShdw blurRad="38100" dist="19050" dir="2700000" algn="tl" rotWithShape="0">
                    <a:prstClr val="black">
                      <a:alpha val="40000"/>
                    </a:prstClr>
                  </a:outerShdw>
                </a:effectLst>
                <a:latin typeface="Tahoma"/>
                <a:ea typeface="Tahoma"/>
                <a:cs typeface="Calibri"/>
              </a:rPr>
              <a:t> </a:t>
            </a:r>
            <a:r>
              <a:rPr lang="en-US" sz="2800" dirty="0">
                <a:ln w="0"/>
                <a:effectLst>
                  <a:outerShdw blurRad="38100" dist="19050" dir="2700000" algn="tl" rotWithShape="0">
                    <a:prstClr val="black">
                      <a:alpha val="40000"/>
                    </a:prstClr>
                  </a:outerShdw>
                </a:effectLst>
                <a:latin typeface="Tahoma"/>
                <a:ea typeface="Tahoma"/>
                <a:cs typeface="Calibri"/>
                <a:hlinkClick r:id="rId5"/>
              </a:rPr>
              <a:t>MBIT Campus Tours</a:t>
            </a:r>
            <a:br>
              <a:rPr lang="en-US" sz="2800" dirty="0">
                <a:ln w="0"/>
                <a:effectLst>
                  <a:outerShdw blurRad="38100" dist="19050" dir="2700000" algn="tl" rotWithShape="0">
                    <a:prstClr val="black">
                      <a:alpha val="40000"/>
                    </a:prstClr>
                  </a:outerShdw>
                </a:effectLst>
                <a:latin typeface="Tahoma"/>
                <a:ea typeface="Tahoma"/>
                <a:cs typeface="Calibri"/>
              </a:rPr>
            </a:br>
            <a:br>
              <a:rPr lang="en-US" sz="2800" dirty="0">
                <a:ln w="0"/>
                <a:effectLst>
                  <a:outerShdw blurRad="38100" dist="19050" dir="2700000" algn="tl" rotWithShape="0">
                    <a:prstClr val="black">
                      <a:alpha val="40000"/>
                    </a:prstClr>
                  </a:outerShdw>
                </a:effectLst>
                <a:latin typeface="Arial Rounded MT Bold"/>
                <a:ea typeface="Tahoma"/>
                <a:cs typeface="Calibri"/>
              </a:rPr>
            </a:br>
            <a:br>
              <a:rPr lang="en-US" sz="2800" dirty="0">
                <a:ln w="0"/>
                <a:effectLst>
                  <a:outerShdw blurRad="38100" dist="19050" dir="2700000" algn="tl" rotWithShape="0">
                    <a:prstClr val="black">
                      <a:alpha val="40000"/>
                    </a:prstClr>
                  </a:outerShdw>
                </a:effectLst>
                <a:latin typeface="Tahoma"/>
                <a:ea typeface="Tahoma"/>
                <a:cs typeface="Tahoma"/>
              </a:rPr>
            </a:br>
            <a:br>
              <a:rPr lang="en-US" sz="1200" dirty="0">
                <a:ln w="0"/>
                <a:effectLst>
                  <a:outerShdw blurRad="38100" dist="19050" dir="2700000" algn="tl" rotWithShape="0">
                    <a:prstClr val="black">
                      <a:alpha val="40000"/>
                    </a:prstClr>
                  </a:outerShdw>
                </a:effectLst>
                <a:latin typeface="Calibri"/>
                <a:ea typeface="Tahoma"/>
                <a:cs typeface="Calibri"/>
              </a:rPr>
            </a:br>
            <a:endParaRPr lang="en-US">
              <a:ln w="0"/>
              <a:effectLst>
                <a:outerShdw blurRad="38100" dist="19050" dir="2700000" algn="tl" rotWithShape="0">
                  <a:prstClr val="black">
                    <a:alpha val="40000"/>
                  </a:prstClr>
                </a:outerShdw>
              </a:effectLst>
              <a:latin typeface="Calibri Light"/>
              <a:ea typeface="Tahoma"/>
              <a:cs typeface="Calibri Light"/>
            </a:endParaRPr>
          </a:p>
          <a:p>
            <a:pPr algn="ctr"/>
            <a:br>
              <a:rPr lang="en-US" sz="1200" dirty="0">
                <a:ln w="0"/>
                <a:effectLst>
                  <a:outerShdw blurRad="38100" dist="19050" dir="2700000" algn="tl" rotWithShape="0">
                    <a:prstClr val="black">
                      <a:alpha val="40000"/>
                    </a:prstClr>
                  </a:outerShdw>
                </a:effectLst>
                <a:latin typeface="Calibri"/>
                <a:ea typeface="Tahoma"/>
                <a:cs typeface="Calibri"/>
              </a:rPr>
            </a:br>
            <a:endParaRPr lang="en-US" b="1">
              <a:cs typeface="Calibri Light"/>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8015" y="643770"/>
            <a:ext cx="2090057" cy="13782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x_Picture 17">
            <a:extLst>
              <a:ext uri="{FF2B5EF4-FFF2-40B4-BE49-F238E27FC236}">
                <a16:creationId xmlns:a16="http://schemas.microsoft.com/office/drawing/2014/main" id="{0E4C0643-EFA5-439C-536A-CDC24B76B3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4998" y="647083"/>
            <a:ext cx="8315860" cy="4677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6BDF950-1CB7-C1AD-A8C2-A1943EBE72B6}"/>
              </a:ext>
            </a:extLst>
          </p:cNvPr>
          <p:cNvSpPr txBox="1"/>
          <p:nvPr/>
        </p:nvSpPr>
        <p:spPr>
          <a:xfrm>
            <a:off x="776990" y="5611318"/>
            <a:ext cx="7527560"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dirty="0">
                <a:latin typeface="Tahoma"/>
                <a:ea typeface="Tahoma"/>
                <a:cs typeface="Tahoma"/>
              </a:rPr>
              <a:t>Email all questions:  ​</a:t>
            </a:r>
            <a:r>
              <a:rPr lang="en-US" sz="2500" u="sng" dirty="0">
                <a:solidFill>
                  <a:srgbClr val="0563C1"/>
                </a:solidFill>
                <a:latin typeface="Tahoma"/>
                <a:ea typeface="Tahoma"/>
                <a:cs typeface="Segoe UI"/>
                <a:hlinkClick r:id="rId8"/>
              </a:rPr>
              <a:t>applications@mbit.org</a:t>
            </a:r>
            <a:r>
              <a:rPr lang="en-US" sz="2500" dirty="0">
                <a:latin typeface="Tahoma"/>
                <a:ea typeface="Tahoma"/>
                <a:cs typeface="Tahoma"/>
              </a:rPr>
              <a:t>​</a:t>
            </a:r>
            <a:endParaRPr lang="en-US" dirty="0">
              <a:latin typeface="Tahoma"/>
              <a:ea typeface="Tahoma"/>
              <a:cs typeface="Tahoma"/>
            </a:endParaRPr>
          </a:p>
        </p:txBody>
      </p:sp>
    </p:spTree>
    <p:extLst>
      <p:ext uri="{BB962C8B-B14F-4D97-AF65-F5344CB8AC3E}">
        <p14:creationId xmlns:p14="http://schemas.microsoft.com/office/powerpoint/2010/main" val="3190006406"/>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lue and white poster with text&#10;&#10;Description automatically generated">
            <a:extLst>
              <a:ext uri="{FF2B5EF4-FFF2-40B4-BE49-F238E27FC236}">
                <a16:creationId xmlns:a16="http://schemas.microsoft.com/office/drawing/2014/main" id="{AAD64CD8-AF51-0270-F55E-F5090E05D1F2}"/>
              </a:ext>
            </a:extLst>
          </p:cNvPr>
          <p:cNvPicPr>
            <a:picLocks noChangeAspect="1"/>
          </p:cNvPicPr>
          <p:nvPr/>
        </p:nvPicPr>
        <p:blipFill>
          <a:blip r:embed="rId2"/>
          <a:stretch>
            <a:fillRect/>
          </a:stretch>
        </p:blipFill>
        <p:spPr>
          <a:xfrm>
            <a:off x="3749189" y="643467"/>
            <a:ext cx="4693621" cy="5571065"/>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2165745"/>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1E049-DCD5-4EB4-A819-5C49BC504DC7}"/>
              </a:ext>
            </a:extLst>
          </p:cNvPr>
          <p:cNvSpPr>
            <a:spLocks noGrp="1"/>
          </p:cNvSpPr>
          <p:nvPr>
            <p:ph type="title"/>
          </p:nvPr>
        </p:nvSpPr>
        <p:spPr>
          <a:xfrm>
            <a:off x="2033832" y="267912"/>
            <a:ext cx="10058851" cy="1049235"/>
          </a:xfrm>
        </p:spPr>
        <p:txBody>
          <a:bodyPr>
            <a:normAutofit/>
          </a:bodyPr>
          <a:lstStyle/>
          <a:p>
            <a:pPr algn="l"/>
            <a:r>
              <a:rPr lang="en-US" b="1"/>
              <a:t>Full Day Schedule with</a:t>
            </a:r>
          </a:p>
        </p:txBody>
      </p:sp>
      <p:pic>
        <p:nvPicPr>
          <p:cNvPr id="5" name="Picture 4">
            <a:extLst>
              <a:ext uri="{FF2B5EF4-FFF2-40B4-BE49-F238E27FC236}">
                <a16:creationId xmlns:a16="http://schemas.microsoft.com/office/drawing/2014/main" id="{8896DAD3-7E59-45D5-BCCD-AC4DCADA64DE}"/>
              </a:ext>
            </a:extLst>
          </p:cNvPr>
          <p:cNvPicPr>
            <a:picLocks noChangeAspect="1"/>
          </p:cNvPicPr>
          <p:nvPr/>
        </p:nvPicPr>
        <p:blipFill>
          <a:blip r:embed="rId3"/>
          <a:stretch>
            <a:fillRect/>
          </a:stretch>
        </p:blipFill>
        <p:spPr>
          <a:xfrm>
            <a:off x="2222190" y="1317146"/>
            <a:ext cx="7935978" cy="4813300"/>
          </a:xfrm>
          <a:prstGeom prst="rect">
            <a:avLst/>
          </a:prstGeom>
        </p:spPr>
      </p:pic>
      <p:pic>
        <p:nvPicPr>
          <p:cNvPr id="3" name="Picture 2" descr="CBcyber logo">
            <a:extLst>
              <a:ext uri="{FF2B5EF4-FFF2-40B4-BE49-F238E27FC236}">
                <a16:creationId xmlns:a16="http://schemas.microsoft.com/office/drawing/2014/main" id="{C297C1AB-EDA7-2A48-6536-E16EA4EFB7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1480" y="354013"/>
            <a:ext cx="2486345" cy="747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501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6BE2F-4EC3-4031-B22C-BE29220511A5}"/>
              </a:ext>
            </a:extLst>
          </p:cNvPr>
          <p:cNvSpPr>
            <a:spLocks noGrp="1"/>
          </p:cNvSpPr>
          <p:nvPr>
            <p:ph type="title"/>
          </p:nvPr>
        </p:nvSpPr>
        <p:spPr>
          <a:xfrm>
            <a:off x="0" y="262536"/>
            <a:ext cx="12191999" cy="1102099"/>
          </a:xfrm>
        </p:spPr>
        <p:txBody>
          <a:bodyPr>
            <a:normAutofit fontScale="90000"/>
          </a:bodyPr>
          <a:lstStyle/>
          <a:p>
            <a:pPr algn="ctr">
              <a:lnSpc>
                <a:spcPct val="90000"/>
              </a:lnSpc>
            </a:pPr>
            <a:r>
              <a:rPr lang="en-US" sz="4000" b="1"/>
              <a:t>Can I Change My Schedule </a:t>
            </a:r>
            <a:br>
              <a:rPr lang="en-US" sz="4000" b="1"/>
            </a:br>
            <a:r>
              <a:rPr lang="en-US" sz="4000" b="1"/>
              <a:t>after program planning?</a:t>
            </a:r>
          </a:p>
        </p:txBody>
      </p:sp>
      <p:sp>
        <p:nvSpPr>
          <p:cNvPr id="3" name="Content Placeholder 2">
            <a:extLst>
              <a:ext uri="{FF2B5EF4-FFF2-40B4-BE49-F238E27FC236}">
                <a16:creationId xmlns:a16="http://schemas.microsoft.com/office/drawing/2014/main" id="{0CDED382-F87E-42C0-ADD7-06D24370AA5F}"/>
              </a:ext>
            </a:extLst>
          </p:cNvPr>
          <p:cNvSpPr>
            <a:spLocks noGrp="1"/>
          </p:cNvSpPr>
          <p:nvPr>
            <p:ph idx="1"/>
          </p:nvPr>
        </p:nvSpPr>
        <p:spPr>
          <a:xfrm>
            <a:off x="818146" y="1212351"/>
            <a:ext cx="10555705" cy="5362736"/>
          </a:xfrm>
        </p:spPr>
        <p:txBody>
          <a:bodyPr anchor="ctr">
            <a:normAutofit/>
          </a:bodyPr>
          <a:lstStyle/>
          <a:p>
            <a:pPr marL="0" indent="0">
              <a:buNone/>
            </a:pPr>
            <a:r>
              <a:rPr lang="en-US" sz="3000" b="1">
                <a:solidFill>
                  <a:srgbClr val="002060"/>
                </a:solidFill>
              </a:rPr>
              <a:t>Changes after February 4</a:t>
            </a:r>
            <a:r>
              <a:rPr lang="en-US" sz="3000" b="1" baseline="30000">
                <a:solidFill>
                  <a:srgbClr val="002060"/>
                </a:solidFill>
              </a:rPr>
              <a:t>th</a:t>
            </a:r>
            <a:r>
              <a:rPr lang="en-US" sz="3000" b="1">
                <a:solidFill>
                  <a:srgbClr val="002060"/>
                </a:solidFill>
              </a:rPr>
              <a:t> are limited to… </a:t>
            </a:r>
          </a:p>
          <a:p>
            <a:pPr lvl="1">
              <a:lnSpc>
                <a:spcPct val="100000"/>
              </a:lnSpc>
            </a:pPr>
            <a:r>
              <a:rPr lang="en-US" sz="3000" b="1">
                <a:solidFill>
                  <a:srgbClr val="002060"/>
                </a:solidFill>
              </a:rPr>
              <a:t>pre-requisite issues </a:t>
            </a:r>
          </a:p>
          <a:p>
            <a:pPr lvl="1">
              <a:lnSpc>
                <a:spcPct val="100000"/>
              </a:lnSpc>
            </a:pPr>
            <a:r>
              <a:rPr lang="en-US" sz="3000" b="1">
                <a:solidFill>
                  <a:srgbClr val="002060"/>
                </a:solidFill>
              </a:rPr>
              <a:t>course misplacement</a:t>
            </a:r>
          </a:p>
          <a:p>
            <a:pPr lvl="1">
              <a:lnSpc>
                <a:spcPct val="100000"/>
              </a:lnSpc>
            </a:pPr>
            <a:r>
              <a:rPr lang="en-US" sz="3000" b="1">
                <a:solidFill>
                  <a:srgbClr val="002060"/>
                </a:solidFill>
              </a:rPr>
              <a:t>course failure</a:t>
            </a:r>
          </a:p>
          <a:p>
            <a:pPr marL="0" indent="0">
              <a:buNone/>
            </a:pPr>
            <a:endParaRPr lang="en-US" sz="800"/>
          </a:p>
          <a:p>
            <a:pPr marL="0" indent="0">
              <a:buNone/>
            </a:pPr>
            <a:r>
              <a:rPr lang="en-US"/>
              <a:t>*Teacher-approved level changes </a:t>
            </a:r>
            <a:r>
              <a:rPr lang="en-US" b="1"/>
              <a:t>by the last day of 9th grade</a:t>
            </a:r>
            <a:r>
              <a:rPr lang="en-US"/>
              <a:t>. Teachers are not available to recommend or approve schedule changes in summer before tenth grade. New HS counselor will not be able to make those changes in summer.</a:t>
            </a:r>
          </a:p>
          <a:p>
            <a:pPr marL="0" indent="0">
              <a:buNone/>
            </a:pPr>
            <a:r>
              <a:rPr lang="en-US" b="1"/>
              <a:t>Confirm with your 9th grade counselor he/she has been notified by your teacher </a:t>
            </a:r>
            <a:r>
              <a:rPr lang="en-US" b="1" i="1"/>
              <a:t>and</a:t>
            </a:r>
            <a:r>
              <a:rPr lang="en-US" b="1"/>
              <a:t> that the change has been made!</a:t>
            </a:r>
          </a:p>
          <a:p>
            <a:endParaRPr lang="en-US"/>
          </a:p>
        </p:txBody>
      </p:sp>
      <p:pic>
        <p:nvPicPr>
          <p:cNvPr id="1026" name="Picture 2" descr="See the source image">
            <a:extLst>
              <a:ext uri="{FF2B5EF4-FFF2-40B4-BE49-F238E27FC236}">
                <a16:creationId xmlns:a16="http://schemas.microsoft.com/office/drawing/2014/main" id="{36E6B847-C5EC-4D73-A65C-1E22DEC1CA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930" t="13179" r="8484" b="10595"/>
          <a:stretch/>
        </p:blipFill>
        <p:spPr bwMode="auto">
          <a:xfrm rot="835040">
            <a:off x="7574292" y="2324401"/>
            <a:ext cx="1436653" cy="1376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859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48828-6B56-4294-9832-EC32C142C126}"/>
              </a:ext>
            </a:extLst>
          </p:cNvPr>
          <p:cNvSpPr>
            <a:spLocks noGrp="1"/>
          </p:cNvSpPr>
          <p:nvPr>
            <p:ph type="title"/>
          </p:nvPr>
        </p:nvSpPr>
        <p:spPr>
          <a:xfrm>
            <a:off x="635000" y="634029"/>
            <a:ext cx="10921640" cy="1314698"/>
          </a:xfrm>
        </p:spPr>
        <p:txBody>
          <a:bodyPr anchor="ctr">
            <a:normAutofit/>
          </a:bodyPr>
          <a:lstStyle/>
          <a:p>
            <a:pPr algn="ctr"/>
            <a:r>
              <a:rPr lang="en-US" sz="7200" b="1"/>
              <a:t>9</a:t>
            </a:r>
            <a:r>
              <a:rPr lang="en-US" sz="7200" b="1" baseline="30000"/>
              <a:t>th</a:t>
            </a:r>
            <a:r>
              <a:rPr lang="en-US" sz="7200" b="1"/>
              <a:t> Grade Counts!</a:t>
            </a:r>
          </a:p>
        </p:txBody>
      </p:sp>
      <p:graphicFrame>
        <p:nvGraphicFramePr>
          <p:cNvPr id="5" name="Content Placeholder 2">
            <a:extLst>
              <a:ext uri="{FF2B5EF4-FFF2-40B4-BE49-F238E27FC236}">
                <a16:creationId xmlns:a16="http://schemas.microsoft.com/office/drawing/2014/main" id="{3D77130D-EAFF-47A4-B484-24C91926C0B9}"/>
              </a:ext>
            </a:extLst>
          </p:cNvPr>
          <p:cNvGraphicFramePr>
            <a:graphicFrameLocks noGrp="1"/>
          </p:cNvGraphicFramePr>
          <p:nvPr>
            <p:ph idx="1"/>
            <p:extLst>
              <p:ext uri="{D42A27DB-BD31-4B8C-83A1-F6EECF244321}">
                <p14:modId xmlns:p14="http://schemas.microsoft.com/office/powerpoint/2010/main" val="4146834687"/>
              </p:ext>
            </p:extLst>
          </p:nvPr>
        </p:nvGraphicFramePr>
        <p:xfrm>
          <a:off x="640771" y="2188649"/>
          <a:ext cx="10915869" cy="34789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1224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2BD78D-418C-4AC6-8CFF-709B44C988CA}"/>
              </a:ext>
            </a:extLst>
          </p:cNvPr>
          <p:cNvPicPr>
            <a:picLocks noChangeAspect="1"/>
          </p:cNvPicPr>
          <p:nvPr/>
        </p:nvPicPr>
        <p:blipFill>
          <a:blip r:embed="rId3"/>
          <a:stretch>
            <a:fillRect/>
          </a:stretch>
        </p:blipFill>
        <p:spPr>
          <a:xfrm>
            <a:off x="3851488" y="114631"/>
            <a:ext cx="4255377" cy="688908"/>
          </a:xfrm>
          <a:prstGeom prst="rect">
            <a:avLst/>
          </a:prstGeom>
        </p:spPr>
      </p:pic>
      <p:sp>
        <p:nvSpPr>
          <p:cNvPr id="5" name="Rectangle 4">
            <a:extLst>
              <a:ext uri="{FF2B5EF4-FFF2-40B4-BE49-F238E27FC236}">
                <a16:creationId xmlns:a16="http://schemas.microsoft.com/office/drawing/2014/main" id="{25914167-7051-4F6E-933A-6E5BD79F95E8}"/>
              </a:ext>
            </a:extLst>
          </p:cNvPr>
          <p:cNvSpPr/>
          <p:nvPr/>
        </p:nvSpPr>
        <p:spPr>
          <a:xfrm>
            <a:off x="4688664" y="913842"/>
            <a:ext cx="3061252" cy="3431709"/>
          </a:xfrm>
          <a:prstGeom prst="rect">
            <a:avLst/>
          </a:prstGeom>
        </p:spPr>
        <p:txBody>
          <a:bodyPr wrap="square" lIns="91440" tIns="45720" rIns="91440" bIns="45720" anchor="t">
            <a:spAutoFit/>
          </a:bodyPr>
          <a:lstStyle/>
          <a:p>
            <a:pPr marL="285750" indent="-285750" defTabSz="457200">
              <a:spcBef>
                <a:spcPct val="0"/>
              </a:spcBef>
              <a:spcAft>
                <a:spcPts val="600"/>
              </a:spcAft>
              <a:buClr>
                <a:srgbClr val="30ACEC">
                  <a:lumMod val="75000"/>
                </a:srgbClr>
              </a:buClr>
              <a:buSzPct val="145000"/>
              <a:defRPr/>
            </a:pPr>
            <a:r>
              <a:rPr lang="en-US" altLang="en-US" sz="1200" b="1">
                <a:solidFill>
                  <a:srgbClr val="000000"/>
                </a:solidFill>
                <a:latin typeface="Corbel" panose="020B0503020204020204"/>
              </a:rPr>
              <a:t>Grade 10     CB SOUTH HS</a:t>
            </a:r>
          </a:p>
          <a:p>
            <a:pPr marL="285750" indent="-285750" defTabSz="457200">
              <a:spcBef>
                <a:spcPct val="0"/>
              </a:spcBef>
              <a:spcAft>
                <a:spcPts val="600"/>
              </a:spcAft>
              <a:buClr>
                <a:srgbClr val="30ACEC">
                  <a:lumMod val="75000"/>
                </a:srgbClr>
              </a:buClr>
              <a:buSzPct val="145000"/>
              <a:defRPr/>
            </a:pPr>
            <a:r>
              <a:rPr lang="en-US" altLang="en-US" sz="1100" b="1">
                <a:solidFill>
                  <a:srgbClr val="000000"/>
                </a:solidFill>
                <a:latin typeface="Corbel" panose="020B0503020204020204"/>
              </a:rPr>
              <a:t>Course 		   	Mark 		Credit</a:t>
            </a:r>
          </a:p>
          <a:p>
            <a:pPr marL="285750" indent="-285750" defTabSz="457200">
              <a:spcBef>
                <a:spcPct val="0"/>
              </a:spcBef>
              <a:spcAft>
                <a:spcPts val="600"/>
              </a:spcAft>
              <a:buClr>
                <a:srgbClr val="30ACEC">
                  <a:lumMod val="75000"/>
                </a:srgbClr>
              </a:buClr>
              <a:buSzPct val="145000"/>
              <a:defRPr/>
            </a:pPr>
            <a:r>
              <a:rPr lang="en-US" altLang="en-US" sz="1100">
                <a:solidFill>
                  <a:srgbClr val="000000"/>
                </a:solidFill>
                <a:latin typeface="Corbel" panose="020B0503020204020204"/>
              </a:rPr>
              <a:t>ENGLISH 10		B 		1.000 </a:t>
            </a:r>
          </a:p>
          <a:p>
            <a:pPr marL="285750" indent="-285750" defTabSz="457200">
              <a:spcBef>
                <a:spcPct val="0"/>
              </a:spcBef>
              <a:spcAft>
                <a:spcPts val="600"/>
              </a:spcAft>
              <a:buClr>
                <a:srgbClr val="30ACEC">
                  <a:lumMod val="75000"/>
                </a:srgbClr>
              </a:buClr>
              <a:buSzPct val="145000"/>
              <a:defRPr/>
            </a:pPr>
            <a:r>
              <a:rPr lang="en-US" altLang="en-US" sz="1100">
                <a:solidFill>
                  <a:srgbClr val="000000"/>
                </a:solidFill>
                <a:latin typeface="Corbel" panose="020B0503020204020204"/>
              </a:rPr>
              <a:t>JOURNALISM 		B+	 	0.500 </a:t>
            </a:r>
          </a:p>
          <a:p>
            <a:pPr marL="285750" indent="-285750" defTabSz="457200">
              <a:spcBef>
                <a:spcPct val="0"/>
              </a:spcBef>
              <a:spcAft>
                <a:spcPts val="600"/>
              </a:spcAft>
              <a:buClr>
                <a:srgbClr val="30ACEC">
                  <a:lumMod val="75000"/>
                </a:srgbClr>
              </a:buClr>
              <a:buSzPct val="145000"/>
              <a:defRPr/>
            </a:pPr>
            <a:r>
              <a:rPr lang="en-US" altLang="en-US" sz="1100">
                <a:solidFill>
                  <a:srgbClr val="000000"/>
                </a:solidFill>
                <a:latin typeface="Corbel" panose="020B0503020204020204"/>
              </a:rPr>
              <a:t>MOD WRLD HIST 	B                              1.000  </a:t>
            </a:r>
          </a:p>
          <a:p>
            <a:pPr marL="285750" indent="-285750" defTabSz="457200">
              <a:spcBef>
                <a:spcPct val="0"/>
              </a:spcBef>
              <a:spcAft>
                <a:spcPts val="600"/>
              </a:spcAft>
              <a:buClr>
                <a:srgbClr val="30ACEC">
                  <a:lumMod val="75000"/>
                </a:srgbClr>
              </a:buClr>
              <a:buSzPct val="145000"/>
              <a:defRPr/>
            </a:pPr>
            <a:r>
              <a:rPr lang="en-US" altLang="en-US" sz="1100">
                <a:solidFill>
                  <a:srgbClr val="000000"/>
                </a:solidFill>
                <a:latin typeface="Corbel" panose="020B0503020204020204"/>
              </a:rPr>
              <a:t>GEOM/TRG 		A-		1.000 </a:t>
            </a:r>
          </a:p>
          <a:p>
            <a:pPr marL="285750" indent="-285750" defTabSz="457200">
              <a:spcBef>
                <a:spcPct val="0"/>
              </a:spcBef>
              <a:spcAft>
                <a:spcPts val="600"/>
              </a:spcAft>
              <a:buClr>
                <a:srgbClr val="30ACEC">
                  <a:lumMod val="75000"/>
                </a:srgbClr>
              </a:buClr>
              <a:buSzPct val="145000"/>
              <a:defRPr/>
            </a:pPr>
            <a:r>
              <a:rPr lang="en-US" altLang="en-US" sz="1100">
                <a:solidFill>
                  <a:srgbClr val="000000"/>
                </a:solidFill>
                <a:latin typeface="Corbel" panose="020B0503020204020204"/>
              </a:rPr>
              <a:t>ACAD BIOLOGY  	B 		1.000 </a:t>
            </a:r>
          </a:p>
          <a:p>
            <a:pPr marL="285750" indent="-285750" defTabSz="457200">
              <a:spcBef>
                <a:spcPct val="0"/>
              </a:spcBef>
              <a:spcAft>
                <a:spcPts val="600"/>
              </a:spcAft>
              <a:buClr>
                <a:srgbClr val="30ACEC">
                  <a:lumMod val="75000"/>
                </a:srgbClr>
              </a:buClr>
              <a:buSzPct val="145000"/>
              <a:defRPr/>
            </a:pPr>
            <a:r>
              <a:rPr lang="en-US" altLang="en-US" sz="1100">
                <a:solidFill>
                  <a:srgbClr val="000000"/>
                </a:solidFill>
                <a:latin typeface="Corbel" panose="020B0503020204020204"/>
              </a:rPr>
              <a:t>FRENCH 3  		B 		1.000 </a:t>
            </a:r>
          </a:p>
          <a:p>
            <a:pPr marL="285750" indent="-285750" defTabSz="457200">
              <a:spcBef>
                <a:spcPct val="0"/>
              </a:spcBef>
              <a:spcAft>
                <a:spcPts val="600"/>
              </a:spcAft>
              <a:buClr>
                <a:srgbClr val="30ACEC">
                  <a:lumMod val="75000"/>
                </a:srgbClr>
              </a:buClr>
              <a:buSzPct val="145000"/>
              <a:defRPr/>
            </a:pPr>
            <a:r>
              <a:rPr lang="en-US" altLang="en-US" sz="1100">
                <a:solidFill>
                  <a:srgbClr val="000000"/>
                </a:solidFill>
                <a:latin typeface="Corbel" panose="020B0503020204020204"/>
              </a:rPr>
              <a:t>INTRO to COMP PROG A	 	0.500 </a:t>
            </a:r>
          </a:p>
          <a:p>
            <a:pPr marL="285750" indent="-285750" defTabSz="457200">
              <a:spcBef>
                <a:spcPct val="0"/>
              </a:spcBef>
              <a:spcAft>
                <a:spcPts val="600"/>
              </a:spcAft>
              <a:buClr>
                <a:srgbClr val="30ACEC">
                  <a:lumMod val="75000"/>
                </a:srgbClr>
              </a:buClr>
              <a:buSzPct val="145000"/>
              <a:defRPr/>
            </a:pPr>
            <a:r>
              <a:rPr lang="en-US" altLang="en-US" sz="1100">
                <a:solidFill>
                  <a:srgbClr val="000000"/>
                </a:solidFill>
                <a:latin typeface="Corbel" panose="020B0503020204020204"/>
              </a:rPr>
              <a:t>JAVA  			 A 		0.500 </a:t>
            </a:r>
          </a:p>
          <a:p>
            <a:pPr marL="285750" indent="-285750" defTabSz="457200">
              <a:spcBef>
                <a:spcPct val="0"/>
              </a:spcBef>
              <a:spcAft>
                <a:spcPts val="600"/>
              </a:spcAft>
              <a:buClr>
                <a:srgbClr val="30ACEC">
                  <a:lumMod val="75000"/>
                </a:srgbClr>
              </a:buClr>
              <a:buSzPct val="145000"/>
              <a:defRPr/>
            </a:pPr>
            <a:r>
              <a:rPr lang="en-US" altLang="en-US" sz="1100">
                <a:solidFill>
                  <a:srgbClr val="000000"/>
                </a:solidFill>
                <a:latin typeface="Corbel" panose="020B0503020204020204"/>
              </a:rPr>
              <a:t>WELL/FIT 10		 A 		0.500 </a:t>
            </a:r>
          </a:p>
          <a:p>
            <a:pPr marL="285750" indent="-285750" defTabSz="457200">
              <a:spcBef>
                <a:spcPct val="0"/>
              </a:spcBef>
              <a:spcAft>
                <a:spcPts val="600"/>
              </a:spcAft>
              <a:buClr>
                <a:srgbClr val="30ACEC">
                  <a:lumMod val="75000"/>
                </a:srgbClr>
              </a:buClr>
              <a:buSzPct val="145000"/>
              <a:defRPr/>
            </a:pPr>
            <a:r>
              <a:rPr lang="en-US" altLang="en-US" sz="1100">
                <a:solidFill>
                  <a:srgbClr val="000000"/>
                </a:solidFill>
                <a:latin typeface="Corbel" panose="020B0503020204020204"/>
              </a:rPr>
              <a:t>PHOTOGRAPHY 1 	 A 		0.500 </a:t>
            </a:r>
          </a:p>
          <a:p>
            <a:pPr marL="285750" indent="-285750" defTabSz="457200">
              <a:spcBef>
                <a:spcPct val="0"/>
              </a:spcBef>
              <a:spcAft>
                <a:spcPts val="600"/>
              </a:spcAft>
              <a:buClr>
                <a:srgbClr val="30ACEC">
                  <a:lumMod val="75000"/>
                </a:srgbClr>
              </a:buClr>
              <a:buSzPct val="145000"/>
              <a:defRPr/>
            </a:pPr>
            <a:endParaRPr lang="en-US" altLang="en-US" sz="800">
              <a:solidFill>
                <a:srgbClr val="000000"/>
              </a:solidFill>
              <a:latin typeface="Corbel" panose="020B0503020204020204"/>
            </a:endParaRPr>
          </a:p>
          <a:p>
            <a:pPr marL="285750" indent="-285750" defTabSz="457200">
              <a:spcBef>
                <a:spcPct val="0"/>
              </a:spcBef>
              <a:spcAft>
                <a:spcPts val="600"/>
              </a:spcAft>
              <a:buClr>
                <a:srgbClr val="30ACEC">
                  <a:lumMod val="75000"/>
                </a:srgbClr>
              </a:buClr>
              <a:buSzPct val="145000"/>
              <a:defRPr/>
            </a:pPr>
            <a:endParaRPr lang="en-US" altLang="en-US" sz="1100">
              <a:solidFill>
                <a:srgbClr val="000000"/>
              </a:solidFill>
              <a:latin typeface="Corbel" panose="020B0503020204020204"/>
            </a:endParaRPr>
          </a:p>
        </p:txBody>
      </p:sp>
      <p:sp>
        <p:nvSpPr>
          <p:cNvPr id="6" name="TextBox 5">
            <a:extLst>
              <a:ext uri="{FF2B5EF4-FFF2-40B4-BE49-F238E27FC236}">
                <a16:creationId xmlns:a16="http://schemas.microsoft.com/office/drawing/2014/main" id="{2BF7E2F8-0587-4C6B-AEB1-473883A4F4E2}"/>
              </a:ext>
            </a:extLst>
          </p:cNvPr>
          <p:cNvSpPr txBox="1"/>
          <p:nvPr/>
        </p:nvSpPr>
        <p:spPr>
          <a:xfrm>
            <a:off x="393385" y="913842"/>
            <a:ext cx="3458103" cy="2739211"/>
          </a:xfrm>
          <a:prstGeom prst="rect">
            <a:avLst/>
          </a:prstGeom>
          <a:noFill/>
        </p:spPr>
        <p:txBody>
          <a:bodyPr wrap="square" rtlCol="0">
            <a:spAutoFit/>
          </a:bodyPr>
          <a:lstStyle/>
          <a:p>
            <a:pPr marL="285750" indent="-285750" defTabSz="457200" fontAlgn="base">
              <a:spcBef>
                <a:spcPct val="0"/>
              </a:spcBef>
              <a:spcAft>
                <a:spcPts val="600"/>
              </a:spcAft>
              <a:buClr>
                <a:srgbClr val="1287C3"/>
              </a:buClr>
              <a:buSzPct val="145000"/>
            </a:pPr>
            <a:r>
              <a:rPr lang="en-US" altLang="en-US" sz="1200" b="1">
                <a:solidFill>
                  <a:srgbClr val="000000"/>
                </a:solidFill>
                <a:latin typeface="Corbel" panose="020B0503020204020204"/>
              </a:rPr>
              <a:t>Grade 09     UNAMI/TAMANEND MS</a:t>
            </a:r>
          </a:p>
          <a:p>
            <a:pPr marL="285750" indent="-285750" defTabSz="457200" fontAlgn="base">
              <a:spcBef>
                <a:spcPct val="0"/>
              </a:spcBef>
              <a:spcAft>
                <a:spcPts val="600"/>
              </a:spcAft>
              <a:buClr>
                <a:srgbClr val="1287C3"/>
              </a:buClr>
              <a:buSzPct val="145000"/>
            </a:pPr>
            <a:r>
              <a:rPr lang="en-US" altLang="en-US" sz="1100" b="1">
                <a:solidFill>
                  <a:srgbClr val="000000"/>
                </a:solidFill>
                <a:latin typeface="Corbel" panose="020B0503020204020204"/>
              </a:rPr>
              <a:t>Course 			Mark 		Credit</a:t>
            </a:r>
          </a:p>
          <a:p>
            <a:pPr marL="285750" indent="-285750" defTabSz="457200" fontAlgn="base">
              <a:spcBef>
                <a:spcPct val="0"/>
              </a:spcBef>
              <a:spcAft>
                <a:spcPts val="600"/>
              </a:spcAft>
              <a:buClr>
                <a:srgbClr val="1287C3"/>
              </a:buClr>
              <a:buSzPct val="145000"/>
            </a:pPr>
            <a:r>
              <a:rPr lang="en-US" altLang="en-US" sz="1100">
                <a:solidFill>
                  <a:srgbClr val="000000"/>
                </a:solidFill>
                <a:latin typeface="Corbel" panose="020B0503020204020204"/>
              </a:rPr>
              <a:t> ENGLISH 9 		C 		1.000 	</a:t>
            </a:r>
          </a:p>
          <a:p>
            <a:pPr marL="285750" indent="-285750" defTabSz="457200" fontAlgn="base">
              <a:spcBef>
                <a:spcPct val="0"/>
              </a:spcBef>
              <a:spcAft>
                <a:spcPts val="600"/>
              </a:spcAft>
              <a:buClr>
                <a:srgbClr val="1287C3"/>
              </a:buClr>
              <a:buSzPct val="145000"/>
            </a:pPr>
            <a:r>
              <a:rPr lang="en-US" altLang="en-US" sz="1100">
                <a:solidFill>
                  <a:srgbClr val="000000"/>
                </a:solidFill>
                <a:latin typeface="Corbel" panose="020B0503020204020204"/>
              </a:rPr>
              <a:t> US HISTORY		C+		1.000 	</a:t>
            </a:r>
          </a:p>
          <a:p>
            <a:pPr marL="285750" indent="-285750" defTabSz="457200" fontAlgn="base">
              <a:spcBef>
                <a:spcPct val="0"/>
              </a:spcBef>
              <a:spcAft>
                <a:spcPts val="600"/>
              </a:spcAft>
              <a:buClr>
                <a:srgbClr val="1287C3"/>
              </a:buClr>
              <a:buSzPct val="145000"/>
            </a:pPr>
            <a:r>
              <a:rPr lang="en-US" altLang="en-US" sz="1100">
                <a:solidFill>
                  <a:srgbClr val="000000"/>
                </a:solidFill>
                <a:latin typeface="Corbel" panose="020B0503020204020204"/>
              </a:rPr>
              <a:t> ALG 2/TRIG 		B- 		1.000 	</a:t>
            </a:r>
          </a:p>
          <a:p>
            <a:pPr marL="285750" indent="-285750" defTabSz="457200" fontAlgn="base">
              <a:spcBef>
                <a:spcPct val="0"/>
              </a:spcBef>
              <a:spcAft>
                <a:spcPts val="600"/>
              </a:spcAft>
              <a:buClr>
                <a:srgbClr val="1287C3"/>
              </a:buClr>
              <a:buSzPct val="145000"/>
            </a:pPr>
            <a:r>
              <a:rPr lang="en-US" altLang="en-US" sz="1100">
                <a:solidFill>
                  <a:srgbClr val="000000"/>
                </a:solidFill>
                <a:latin typeface="Corbel" panose="020B0503020204020204"/>
              </a:rPr>
              <a:t> SCIENCE 9 		B 		1.000 	</a:t>
            </a:r>
          </a:p>
          <a:p>
            <a:pPr marL="285750" indent="-285750" defTabSz="457200" fontAlgn="base">
              <a:spcBef>
                <a:spcPct val="0"/>
              </a:spcBef>
              <a:spcAft>
                <a:spcPts val="600"/>
              </a:spcAft>
              <a:buClr>
                <a:srgbClr val="1287C3"/>
              </a:buClr>
              <a:buSzPct val="145000"/>
            </a:pPr>
            <a:r>
              <a:rPr lang="en-US" altLang="en-US" sz="1100">
                <a:solidFill>
                  <a:srgbClr val="000000"/>
                </a:solidFill>
                <a:latin typeface="Corbel" panose="020B0503020204020204"/>
              </a:rPr>
              <a:t> FRENCH 2 		B 		1.000 	</a:t>
            </a:r>
          </a:p>
          <a:p>
            <a:pPr marL="285750" indent="-285750" defTabSz="457200" fontAlgn="base">
              <a:spcBef>
                <a:spcPct val="0"/>
              </a:spcBef>
              <a:spcAft>
                <a:spcPts val="600"/>
              </a:spcAft>
              <a:buClr>
                <a:srgbClr val="1287C3"/>
              </a:buClr>
              <a:buSzPct val="145000"/>
            </a:pPr>
            <a:r>
              <a:rPr lang="en-US" altLang="en-US" sz="1100">
                <a:solidFill>
                  <a:srgbClr val="000000"/>
                </a:solidFill>
                <a:latin typeface="Corbel" panose="020B0503020204020204"/>
              </a:rPr>
              <a:t> COOKING		F 		0.000	</a:t>
            </a:r>
          </a:p>
          <a:p>
            <a:pPr marL="285750" indent="-285750" defTabSz="457200" fontAlgn="base">
              <a:spcBef>
                <a:spcPct val="0"/>
              </a:spcBef>
              <a:spcAft>
                <a:spcPts val="600"/>
              </a:spcAft>
              <a:buClr>
                <a:srgbClr val="1287C3"/>
              </a:buClr>
              <a:buSzPct val="145000"/>
            </a:pPr>
            <a:r>
              <a:rPr lang="en-US" altLang="en-US" sz="1100">
                <a:solidFill>
                  <a:srgbClr val="000000"/>
                </a:solidFill>
                <a:latin typeface="Corbel" panose="020B0503020204020204"/>
              </a:rPr>
              <a:t> 3-D DESIGN		D- 		0.250	</a:t>
            </a:r>
          </a:p>
          <a:p>
            <a:pPr marL="285750" indent="-285750" defTabSz="457200" fontAlgn="base">
              <a:spcBef>
                <a:spcPct val="0"/>
              </a:spcBef>
              <a:spcAft>
                <a:spcPts val="600"/>
              </a:spcAft>
              <a:buClr>
                <a:srgbClr val="1287C3"/>
              </a:buClr>
              <a:buSzPct val="145000"/>
            </a:pPr>
            <a:r>
              <a:rPr lang="en-US" altLang="en-US" sz="1100">
                <a:solidFill>
                  <a:srgbClr val="000000"/>
                </a:solidFill>
                <a:latin typeface="Corbel" panose="020B0503020204020204"/>
              </a:rPr>
              <a:t> FITNESS/HEALTH 9 	A 		0.500 	</a:t>
            </a:r>
          </a:p>
          <a:p>
            <a:pPr marL="285750" indent="-285750" defTabSz="457200" fontAlgn="base">
              <a:spcBef>
                <a:spcPct val="0"/>
              </a:spcBef>
              <a:spcAft>
                <a:spcPts val="600"/>
              </a:spcAft>
              <a:buClr>
                <a:srgbClr val="1287C3"/>
              </a:buClr>
              <a:buSzPct val="145000"/>
            </a:pPr>
            <a:r>
              <a:rPr lang="en-US" altLang="en-US" sz="1100">
                <a:solidFill>
                  <a:srgbClr val="000000"/>
                </a:solidFill>
                <a:latin typeface="Corbel" panose="020B0503020204020204"/>
              </a:rPr>
              <a:t> Success Plan      	P        		0.250</a:t>
            </a:r>
          </a:p>
        </p:txBody>
      </p:sp>
      <p:sp>
        <p:nvSpPr>
          <p:cNvPr id="7" name="TextBox 6">
            <a:extLst>
              <a:ext uri="{FF2B5EF4-FFF2-40B4-BE49-F238E27FC236}">
                <a16:creationId xmlns:a16="http://schemas.microsoft.com/office/drawing/2014/main" id="{63632BFB-84E7-4672-A8C1-5215CB1BC0A1}"/>
              </a:ext>
            </a:extLst>
          </p:cNvPr>
          <p:cNvSpPr txBox="1"/>
          <p:nvPr/>
        </p:nvSpPr>
        <p:spPr>
          <a:xfrm>
            <a:off x="8826306" y="929230"/>
            <a:ext cx="3220279" cy="2723823"/>
          </a:xfrm>
          <a:prstGeom prst="rect">
            <a:avLst/>
          </a:prstGeom>
          <a:noFill/>
        </p:spPr>
        <p:txBody>
          <a:bodyPr wrap="square" rtlCol="0">
            <a:spAutoFit/>
          </a:bodyPr>
          <a:lstStyle/>
          <a:p>
            <a:pPr marL="285750" indent="-285750" defTabSz="457200">
              <a:spcBef>
                <a:spcPct val="0"/>
              </a:spcBef>
              <a:spcAft>
                <a:spcPts val="600"/>
              </a:spcAft>
              <a:buClr>
                <a:srgbClr val="30ACEC">
                  <a:lumMod val="75000"/>
                </a:srgbClr>
              </a:buClr>
              <a:buSzPct val="145000"/>
              <a:defRPr/>
            </a:pPr>
            <a:r>
              <a:rPr lang="en-US" altLang="en-US" sz="1100" b="1">
                <a:solidFill>
                  <a:srgbClr val="000000"/>
                </a:solidFill>
                <a:latin typeface="Corbel" panose="020B0503020204020204"/>
              </a:rPr>
              <a:t>Grade 11        CB SOUTH HS</a:t>
            </a:r>
          </a:p>
          <a:p>
            <a:pPr marL="285750" indent="-285750" defTabSz="457200">
              <a:spcBef>
                <a:spcPct val="0"/>
              </a:spcBef>
              <a:spcAft>
                <a:spcPts val="600"/>
              </a:spcAft>
              <a:buClr>
                <a:srgbClr val="30ACEC">
                  <a:lumMod val="75000"/>
                </a:srgbClr>
              </a:buClr>
              <a:buSzPct val="145000"/>
              <a:defRPr/>
            </a:pPr>
            <a:r>
              <a:rPr lang="en-US" altLang="en-US" sz="1100" b="1">
                <a:solidFill>
                  <a:srgbClr val="000000"/>
                </a:solidFill>
                <a:latin typeface="Corbel" panose="020B0503020204020204"/>
              </a:rPr>
              <a:t>Course 	           		 Mark 		Credit</a:t>
            </a:r>
          </a:p>
          <a:p>
            <a:pPr marL="285750" indent="-285750" defTabSz="457200">
              <a:spcBef>
                <a:spcPct val="0"/>
              </a:spcBef>
              <a:spcAft>
                <a:spcPts val="600"/>
              </a:spcAft>
              <a:buClr>
                <a:srgbClr val="30ACEC">
                  <a:lumMod val="75000"/>
                </a:srgbClr>
              </a:buClr>
              <a:buSzPct val="145000"/>
              <a:defRPr/>
            </a:pPr>
            <a:r>
              <a:rPr lang="en-US" altLang="en-US" sz="1100">
                <a:solidFill>
                  <a:srgbClr val="000000"/>
                </a:solidFill>
                <a:latin typeface="Corbel" panose="020B0503020204020204"/>
              </a:rPr>
              <a:t>English 11 		A 		1.000 </a:t>
            </a:r>
          </a:p>
          <a:p>
            <a:pPr marL="285750" indent="-285750" defTabSz="457200">
              <a:spcBef>
                <a:spcPct val="0"/>
              </a:spcBef>
              <a:spcAft>
                <a:spcPts val="600"/>
              </a:spcAft>
              <a:buClr>
                <a:srgbClr val="30ACEC">
                  <a:lumMod val="75000"/>
                </a:srgbClr>
              </a:buClr>
              <a:buSzPct val="145000"/>
              <a:defRPr/>
            </a:pPr>
            <a:r>
              <a:rPr lang="en-US" altLang="en-US" sz="1100">
                <a:solidFill>
                  <a:srgbClr val="000000"/>
                </a:solidFill>
                <a:latin typeface="Corbel" panose="020B0503020204020204"/>
              </a:rPr>
              <a:t>AM GOV ECON SYS	A		1.000 </a:t>
            </a:r>
          </a:p>
          <a:p>
            <a:pPr marL="285750" indent="-285750" defTabSz="457200">
              <a:spcBef>
                <a:spcPct val="0"/>
              </a:spcBef>
              <a:spcAft>
                <a:spcPts val="600"/>
              </a:spcAft>
              <a:buClr>
                <a:srgbClr val="30ACEC">
                  <a:lumMod val="75000"/>
                </a:srgbClr>
              </a:buClr>
              <a:buSzPct val="145000"/>
              <a:defRPr/>
            </a:pPr>
            <a:r>
              <a:rPr lang="en-US" altLang="en-US" sz="1100">
                <a:solidFill>
                  <a:srgbClr val="000000"/>
                </a:solidFill>
                <a:latin typeface="Corbel" panose="020B0503020204020204"/>
              </a:rPr>
              <a:t>PSYCHOLOGY		B 		0.500 </a:t>
            </a:r>
          </a:p>
          <a:p>
            <a:pPr marL="285750" indent="-285750" defTabSz="457200">
              <a:spcBef>
                <a:spcPct val="0"/>
              </a:spcBef>
              <a:spcAft>
                <a:spcPts val="600"/>
              </a:spcAft>
              <a:buClr>
                <a:srgbClr val="30ACEC">
                  <a:lumMod val="75000"/>
                </a:srgbClr>
              </a:buClr>
              <a:buSzPct val="145000"/>
              <a:defRPr/>
            </a:pPr>
            <a:r>
              <a:rPr lang="en-US" altLang="en-US" sz="1100">
                <a:solidFill>
                  <a:srgbClr val="000000"/>
                </a:solidFill>
                <a:latin typeface="Corbel" panose="020B0503020204020204"/>
              </a:rPr>
              <a:t>PRECALC/TRG3	A. 		1.000 </a:t>
            </a:r>
          </a:p>
          <a:p>
            <a:pPr marL="285750" indent="-285750" defTabSz="457200">
              <a:spcBef>
                <a:spcPct val="0"/>
              </a:spcBef>
              <a:spcAft>
                <a:spcPts val="600"/>
              </a:spcAft>
              <a:buClr>
                <a:srgbClr val="30ACEC">
                  <a:lumMod val="75000"/>
                </a:srgbClr>
              </a:buClr>
              <a:buSzPct val="145000"/>
              <a:defRPr/>
            </a:pPr>
            <a:r>
              <a:rPr lang="en-US" altLang="en-US" sz="1100">
                <a:solidFill>
                  <a:srgbClr val="000000"/>
                </a:solidFill>
                <a:latin typeface="Corbel" panose="020B0503020204020204"/>
              </a:rPr>
              <a:t>ACAD CHEMISTRY	A-		1.000 </a:t>
            </a:r>
          </a:p>
          <a:p>
            <a:pPr marL="285750" indent="-285750" defTabSz="457200">
              <a:spcBef>
                <a:spcPct val="0"/>
              </a:spcBef>
              <a:spcAft>
                <a:spcPts val="600"/>
              </a:spcAft>
              <a:buClr>
                <a:srgbClr val="30ACEC">
                  <a:lumMod val="75000"/>
                </a:srgbClr>
              </a:buClr>
              <a:buSzPct val="145000"/>
              <a:defRPr/>
            </a:pPr>
            <a:r>
              <a:rPr lang="en-US" altLang="en-US" sz="1100">
                <a:solidFill>
                  <a:srgbClr val="000000"/>
                </a:solidFill>
                <a:latin typeface="Corbel" panose="020B0503020204020204"/>
              </a:rPr>
              <a:t>FRENCH 4	                B+ 		1.000</a:t>
            </a:r>
          </a:p>
          <a:p>
            <a:pPr marL="285750" indent="-285750" defTabSz="457200">
              <a:spcBef>
                <a:spcPct val="0"/>
              </a:spcBef>
              <a:spcAft>
                <a:spcPts val="600"/>
              </a:spcAft>
              <a:buClr>
                <a:srgbClr val="30ACEC">
                  <a:lumMod val="75000"/>
                </a:srgbClr>
              </a:buClr>
              <a:buSzPct val="145000"/>
              <a:defRPr/>
            </a:pPr>
            <a:r>
              <a:rPr lang="en-US" altLang="en-US" sz="1100">
                <a:solidFill>
                  <a:srgbClr val="000000"/>
                </a:solidFill>
                <a:latin typeface="Corbel" panose="020B0503020204020204"/>
              </a:rPr>
              <a:t>ACCOUNTING		B+ 		1.000 </a:t>
            </a:r>
          </a:p>
          <a:p>
            <a:pPr marL="285750" indent="-285750" defTabSz="457200">
              <a:spcBef>
                <a:spcPct val="0"/>
              </a:spcBef>
              <a:spcAft>
                <a:spcPts val="600"/>
              </a:spcAft>
              <a:buClr>
                <a:srgbClr val="30ACEC">
                  <a:lumMod val="75000"/>
                </a:srgbClr>
              </a:buClr>
              <a:buSzPct val="145000"/>
              <a:defRPr/>
            </a:pPr>
            <a:r>
              <a:rPr lang="en-US" altLang="en-US" sz="1100">
                <a:solidFill>
                  <a:srgbClr val="000000"/>
                </a:solidFill>
                <a:latin typeface="Corbel" panose="020B0503020204020204"/>
              </a:rPr>
              <a:t>HUM DEV:CHILD	A		0.500 </a:t>
            </a:r>
          </a:p>
          <a:p>
            <a:pPr marL="285750" indent="-285750" defTabSz="457200">
              <a:spcBef>
                <a:spcPct val="0"/>
              </a:spcBef>
              <a:spcAft>
                <a:spcPts val="600"/>
              </a:spcAft>
              <a:buClr>
                <a:srgbClr val="30ACEC">
                  <a:lumMod val="75000"/>
                </a:srgbClr>
              </a:buClr>
              <a:buSzPct val="145000"/>
              <a:defRPr/>
            </a:pPr>
            <a:r>
              <a:rPr lang="en-US" altLang="en-US" sz="1100">
                <a:solidFill>
                  <a:srgbClr val="000000"/>
                </a:solidFill>
                <a:latin typeface="Corbel" panose="020B0503020204020204"/>
              </a:rPr>
              <a:t>Lifetime Sports		A 		0.250 </a:t>
            </a:r>
          </a:p>
        </p:txBody>
      </p:sp>
      <p:sp>
        <p:nvSpPr>
          <p:cNvPr id="9" name="Title 8">
            <a:extLst>
              <a:ext uri="{FF2B5EF4-FFF2-40B4-BE49-F238E27FC236}">
                <a16:creationId xmlns:a16="http://schemas.microsoft.com/office/drawing/2014/main" id="{65C503D5-09C8-C698-2460-9794ABF479CE}"/>
              </a:ext>
            </a:extLst>
          </p:cNvPr>
          <p:cNvSpPr>
            <a:spLocks noGrp="1"/>
          </p:cNvSpPr>
          <p:nvPr>
            <p:ph type="title"/>
          </p:nvPr>
        </p:nvSpPr>
        <p:spPr>
          <a:xfrm>
            <a:off x="1451579" y="4014912"/>
            <a:ext cx="9291215" cy="1786251"/>
          </a:xfrm>
        </p:spPr>
        <p:txBody>
          <a:bodyPr vert="horz" lIns="91440" tIns="45720" rIns="91440" bIns="45720" rtlCol="0" anchor="ctr">
            <a:noAutofit/>
          </a:bodyPr>
          <a:lstStyle/>
          <a:p>
            <a:r>
              <a:rPr lang="en-US" sz="2000" b="1">
                <a:solidFill>
                  <a:schemeClr val="bg1"/>
                </a:solidFill>
              </a:rPr>
              <a:t>9th – 2.42</a:t>
            </a:r>
            <a:br>
              <a:rPr lang="en-US" sz="2000" b="1"/>
            </a:br>
            <a:r>
              <a:rPr lang="en-US" sz="2000" b="1">
                <a:solidFill>
                  <a:schemeClr val="bg1"/>
                </a:solidFill>
              </a:rPr>
              <a:t>10th – 3.37</a:t>
            </a:r>
            <a:br>
              <a:rPr lang="en-US" sz="2000" b="1"/>
            </a:br>
            <a:r>
              <a:rPr lang="en-US" sz="2000" b="1">
                <a:solidFill>
                  <a:schemeClr val="bg1"/>
                </a:solidFill>
              </a:rPr>
              <a:t>11th – 3.71</a:t>
            </a:r>
            <a:br>
              <a:rPr lang="en-US" sz="2000" b="1"/>
            </a:br>
            <a:br>
              <a:rPr lang="en-US" sz="2000" b="1"/>
            </a:br>
            <a:r>
              <a:rPr lang="en-US" sz="2000" b="1">
                <a:solidFill>
                  <a:schemeClr val="bg1"/>
                </a:solidFill>
              </a:rPr>
              <a:t>Overall Cumulative GPA – 3.2</a:t>
            </a:r>
          </a:p>
        </p:txBody>
      </p:sp>
    </p:spTree>
    <p:extLst>
      <p:ext uri="{BB962C8B-B14F-4D97-AF65-F5344CB8AC3E}">
        <p14:creationId xmlns:p14="http://schemas.microsoft.com/office/powerpoint/2010/main" val="723163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50000"/>
            <a:lumOff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EB143-48D4-4C04-92EB-F6D135A28017}"/>
              </a:ext>
            </a:extLst>
          </p:cNvPr>
          <p:cNvSpPr>
            <a:spLocks noGrp="1"/>
          </p:cNvSpPr>
          <p:nvPr>
            <p:ph type="title"/>
          </p:nvPr>
        </p:nvSpPr>
        <p:spPr>
          <a:xfrm>
            <a:off x="1227817" y="1615045"/>
            <a:ext cx="5196734" cy="3056582"/>
          </a:xfrm>
        </p:spPr>
        <p:txBody>
          <a:bodyPr vert="horz" lIns="91440" tIns="45720" rIns="91440" bIns="45720" rtlCol="0" anchor="b">
            <a:normAutofit fontScale="90000"/>
          </a:bodyPr>
          <a:lstStyle/>
          <a:p>
            <a:pPr algn="ctr"/>
            <a:r>
              <a:rPr lang="en-US" sz="4500" b="1"/>
              <a:t>Departmental</a:t>
            </a:r>
            <a:br>
              <a:rPr lang="en-US" sz="4500" b="1"/>
            </a:br>
            <a:r>
              <a:rPr lang="en-US" sz="4500" b="1"/>
              <a:t>tours &amp; activities fair</a:t>
            </a:r>
            <a:br>
              <a:rPr lang="en-US" sz="4500" b="1"/>
            </a:br>
            <a:br>
              <a:rPr lang="en-US" sz="4500" b="1"/>
            </a:br>
            <a:r>
              <a:rPr lang="en-US" sz="4500" b="1"/>
              <a:t>7-8 pm </a:t>
            </a:r>
          </a:p>
        </p:txBody>
      </p:sp>
      <p:pic>
        <p:nvPicPr>
          <p:cNvPr id="5122" name="Picture 2" descr="Athletic Department / Athletics">
            <a:extLst>
              <a:ext uri="{FF2B5EF4-FFF2-40B4-BE49-F238E27FC236}">
                <a16:creationId xmlns:a16="http://schemas.microsoft.com/office/drawing/2014/main" id="{FA6665FD-C229-43A6-8CFD-DF09DB3C14C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7452628" y="1181526"/>
            <a:ext cx="3238601" cy="4156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020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3530C-7A0E-25E1-A1AA-1C10831360EA}"/>
              </a:ext>
            </a:extLst>
          </p:cNvPr>
          <p:cNvSpPr>
            <a:spLocks noGrp="1"/>
          </p:cNvSpPr>
          <p:nvPr>
            <p:ph type="title"/>
          </p:nvPr>
        </p:nvSpPr>
        <p:spPr>
          <a:xfrm>
            <a:off x="1449211" y="418942"/>
            <a:ext cx="9293577" cy="1059305"/>
          </a:xfrm>
        </p:spPr>
        <p:txBody>
          <a:bodyPr/>
          <a:lstStyle/>
          <a:p>
            <a:r>
              <a:rPr lang="en-US" b="1"/>
              <a:t>Administration </a:t>
            </a:r>
            <a:br>
              <a:rPr lang="en-US" b="1"/>
            </a:br>
            <a:r>
              <a:rPr lang="en-US" b="1"/>
              <a:t>and Student Services Staff</a:t>
            </a:r>
            <a:endParaRPr lang="en-US"/>
          </a:p>
        </p:txBody>
      </p:sp>
      <p:sp>
        <p:nvSpPr>
          <p:cNvPr id="3" name="Content Placeholder 2">
            <a:extLst>
              <a:ext uri="{FF2B5EF4-FFF2-40B4-BE49-F238E27FC236}">
                <a16:creationId xmlns:a16="http://schemas.microsoft.com/office/drawing/2014/main" id="{E8408496-5125-38ED-987B-B1C4E0F1F9A9}"/>
              </a:ext>
            </a:extLst>
          </p:cNvPr>
          <p:cNvSpPr>
            <a:spLocks noGrp="1"/>
          </p:cNvSpPr>
          <p:nvPr>
            <p:ph sz="half" idx="1"/>
          </p:nvPr>
        </p:nvSpPr>
        <p:spPr>
          <a:xfrm>
            <a:off x="826702" y="1611266"/>
            <a:ext cx="4561726" cy="4060946"/>
          </a:xfrm>
        </p:spPr>
        <p:txBody>
          <a:bodyPr>
            <a:normAutofit fontScale="40000" lnSpcReduction="20000"/>
          </a:bodyPr>
          <a:lstStyle/>
          <a:p>
            <a:pPr marL="0" indent="0" algn="ctr">
              <a:buNone/>
            </a:pPr>
            <a:r>
              <a:rPr lang="en-US" sz="5500" b="1">
                <a:solidFill>
                  <a:schemeClr val="tx2"/>
                </a:solidFill>
              </a:rPr>
              <a:t>Principal</a:t>
            </a:r>
          </a:p>
          <a:p>
            <a:pPr marL="0" indent="0">
              <a:buNone/>
            </a:pPr>
            <a:r>
              <a:rPr lang="en-US" sz="5500" b="1">
                <a:solidFill>
                  <a:schemeClr val="tx2"/>
                </a:solidFill>
              </a:rPr>
              <a:t>     Mr. Jason Bucher</a:t>
            </a:r>
          </a:p>
          <a:p>
            <a:pPr marL="0" indent="0">
              <a:buNone/>
            </a:pPr>
            <a:endParaRPr lang="en-US" sz="5500" b="1">
              <a:solidFill>
                <a:schemeClr val="tx2"/>
              </a:solidFill>
            </a:endParaRPr>
          </a:p>
          <a:p>
            <a:pPr marL="0" indent="0" algn="ctr">
              <a:buNone/>
            </a:pPr>
            <a:r>
              <a:rPr lang="en-US" sz="5500" b="1">
                <a:solidFill>
                  <a:schemeClr val="tx2"/>
                </a:solidFill>
              </a:rPr>
              <a:t>2024-2025 Grade Level Principals</a:t>
            </a:r>
          </a:p>
          <a:p>
            <a:pPr marL="0" indent="0">
              <a:buNone/>
            </a:pPr>
            <a:r>
              <a:rPr lang="en-US" sz="5500" b="1">
                <a:solidFill>
                  <a:schemeClr val="tx2"/>
                </a:solidFill>
              </a:rPr>
              <a:t>     Mrs. Jennifer Opdyke (10)</a:t>
            </a:r>
          </a:p>
          <a:p>
            <a:pPr marL="0" indent="0">
              <a:buNone/>
            </a:pPr>
            <a:r>
              <a:rPr lang="en-US" sz="5500" b="1">
                <a:solidFill>
                  <a:schemeClr val="tx2"/>
                </a:solidFill>
              </a:rPr>
              <a:t>     Mr. Brian Scholl           (11)</a:t>
            </a:r>
          </a:p>
          <a:p>
            <a:pPr marL="0" indent="0">
              <a:buNone/>
            </a:pPr>
            <a:r>
              <a:rPr lang="en-US" sz="5500" b="1">
                <a:solidFill>
                  <a:schemeClr val="tx2"/>
                </a:solidFill>
              </a:rPr>
              <a:t>     Mr. Joseph Piselli        (12)</a:t>
            </a:r>
          </a:p>
          <a:p>
            <a:pPr marL="0" indent="0">
              <a:buNone/>
            </a:pPr>
            <a:r>
              <a:rPr lang="en-US" sz="2900" b="1">
                <a:solidFill>
                  <a:schemeClr val="tx2"/>
                </a:solidFill>
              </a:rPr>
              <a:t>	</a:t>
            </a:r>
          </a:p>
          <a:p>
            <a:pPr marL="0" indent="0">
              <a:buNone/>
            </a:pPr>
            <a:endParaRPr lang="en-US">
              <a:solidFill>
                <a:schemeClr val="tx2"/>
              </a:solidFill>
            </a:endParaRPr>
          </a:p>
        </p:txBody>
      </p:sp>
      <p:sp>
        <p:nvSpPr>
          <p:cNvPr id="4" name="Content Placeholder 3">
            <a:extLst>
              <a:ext uri="{FF2B5EF4-FFF2-40B4-BE49-F238E27FC236}">
                <a16:creationId xmlns:a16="http://schemas.microsoft.com/office/drawing/2014/main" id="{25E5A83C-3449-9816-4C1B-340BBE2A7A5F}"/>
              </a:ext>
            </a:extLst>
          </p:cNvPr>
          <p:cNvSpPr>
            <a:spLocks noGrp="1"/>
          </p:cNvSpPr>
          <p:nvPr>
            <p:ph sz="half" idx="2"/>
          </p:nvPr>
        </p:nvSpPr>
        <p:spPr>
          <a:xfrm>
            <a:off x="5388428" y="1611266"/>
            <a:ext cx="6618515" cy="5053369"/>
          </a:xfrm>
        </p:spPr>
        <p:txBody>
          <a:bodyPr>
            <a:normAutofit fontScale="40000" lnSpcReduction="20000"/>
          </a:bodyPr>
          <a:lstStyle/>
          <a:p>
            <a:pPr marL="0" indent="0">
              <a:buNone/>
            </a:pPr>
            <a:r>
              <a:rPr lang="en-US" sz="5000" b="1">
                <a:solidFill>
                  <a:schemeClr val="tx2"/>
                </a:solidFill>
              </a:rPr>
              <a:t>School Counselors</a:t>
            </a:r>
          </a:p>
          <a:p>
            <a:pPr marL="0" indent="0">
              <a:buNone/>
            </a:pPr>
            <a:r>
              <a:rPr lang="en-US" sz="4500" b="1">
                <a:solidFill>
                  <a:schemeClr val="tx2"/>
                </a:solidFill>
              </a:rPr>
              <a:t>     Mr. Kerry Monk	</a:t>
            </a:r>
          </a:p>
          <a:p>
            <a:pPr marL="0" indent="0">
              <a:buNone/>
            </a:pPr>
            <a:r>
              <a:rPr lang="en-US" sz="4500" b="1">
                <a:solidFill>
                  <a:schemeClr val="tx2"/>
                </a:solidFill>
              </a:rPr>
              <a:t>     Mr. Tom Hill </a:t>
            </a:r>
          </a:p>
          <a:p>
            <a:pPr marL="0" indent="0">
              <a:buNone/>
            </a:pPr>
            <a:r>
              <a:rPr lang="en-US" sz="4500" b="1">
                <a:solidFill>
                  <a:schemeClr val="tx2"/>
                </a:solidFill>
              </a:rPr>
              <a:t>     Mrs. Jessica Kirwan-Shaw</a:t>
            </a:r>
          </a:p>
          <a:p>
            <a:pPr marL="0" indent="0">
              <a:buNone/>
            </a:pPr>
            <a:r>
              <a:rPr lang="en-US" sz="4500" b="1">
                <a:solidFill>
                  <a:schemeClr val="tx2"/>
                </a:solidFill>
              </a:rPr>
              <a:t>     Mrs. Taryn Barrett</a:t>
            </a:r>
          </a:p>
          <a:p>
            <a:pPr marL="0" indent="0">
              <a:buNone/>
            </a:pPr>
            <a:r>
              <a:rPr lang="en-US" sz="4500" b="1">
                <a:solidFill>
                  <a:schemeClr val="tx2"/>
                </a:solidFill>
              </a:rPr>
              <a:t>     Mrs. Michele McGroggan</a:t>
            </a:r>
          </a:p>
          <a:p>
            <a:pPr marL="0" indent="0">
              <a:buNone/>
            </a:pPr>
            <a:r>
              <a:rPr lang="en-US" sz="4500" b="1">
                <a:solidFill>
                  <a:schemeClr val="tx2"/>
                </a:solidFill>
              </a:rPr>
              <a:t>     Mr. Patrick Chapman	</a:t>
            </a:r>
          </a:p>
          <a:p>
            <a:pPr marL="0" indent="0">
              <a:buNone/>
            </a:pPr>
            <a:r>
              <a:rPr lang="en-US" sz="4500" b="1">
                <a:solidFill>
                  <a:schemeClr val="tx2"/>
                </a:solidFill>
              </a:rPr>
              <a:t>     Mrs. Laura </a:t>
            </a:r>
            <a:r>
              <a:rPr lang="en-US" sz="4500" b="1" err="1">
                <a:solidFill>
                  <a:schemeClr val="tx2"/>
                </a:solidFill>
              </a:rPr>
              <a:t>Ladley</a:t>
            </a:r>
            <a:endParaRPr lang="en-US" sz="4500" b="1">
              <a:solidFill>
                <a:schemeClr val="tx2"/>
              </a:solidFill>
            </a:endParaRPr>
          </a:p>
          <a:p>
            <a:pPr marL="0" indent="0">
              <a:buNone/>
            </a:pPr>
            <a:endParaRPr lang="en-US" sz="4500" b="1">
              <a:solidFill>
                <a:schemeClr val="tx2"/>
              </a:solidFill>
            </a:endParaRPr>
          </a:p>
          <a:p>
            <a:pPr marL="0" indent="0">
              <a:buNone/>
            </a:pPr>
            <a:r>
              <a:rPr lang="en-US" sz="4500" b="1">
                <a:solidFill>
                  <a:schemeClr val="tx2"/>
                </a:solidFill>
              </a:rPr>
              <a:t>Mrs. Rachel Davis, Student Support Counselor</a:t>
            </a:r>
          </a:p>
          <a:p>
            <a:pPr marL="0" indent="0">
              <a:buNone/>
            </a:pPr>
            <a:r>
              <a:rPr lang="en-US" sz="4500" b="1">
                <a:solidFill>
                  <a:schemeClr val="tx2"/>
                </a:solidFill>
              </a:rPr>
              <a:t>Mrs. Jennifer </a:t>
            </a:r>
            <a:r>
              <a:rPr lang="en-US" sz="4500" b="1" err="1">
                <a:solidFill>
                  <a:schemeClr val="tx2"/>
                </a:solidFill>
              </a:rPr>
              <a:t>Caramenico</a:t>
            </a:r>
            <a:r>
              <a:rPr lang="en-US" sz="4500" b="1">
                <a:solidFill>
                  <a:schemeClr val="tx2"/>
                </a:solidFill>
              </a:rPr>
              <a:t>, Emotional Support Counselor</a:t>
            </a:r>
          </a:p>
          <a:p>
            <a:pPr marL="0" indent="0">
              <a:buNone/>
            </a:pPr>
            <a:r>
              <a:rPr lang="en-US" b="1">
                <a:solidFill>
                  <a:schemeClr val="tx2"/>
                </a:solidFill>
              </a:rPr>
              <a:t>		</a:t>
            </a:r>
            <a:r>
              <a:rPr lang="en-US" sz="2000" b="1">
                <a:solidFill>
                  <a:schemeClr val="tx2"/>
                </a:solidFill>
              </a:rPr>
              <a:t>		</a:t>
            </a:r>
            <a:endParaRPr lang="en-US"/>
          </a:p>
        </p:txBody>
      </p:sp>
      <p:pic>
        <p:nvPicPr>
          <p:cNvPr id="9" name="Picture 8" descr="A blue and white logo with lightning bolt&#10;&#10;Description automatically generated">
            <a:extLst>
              <a:ext uri="{FF2B5EF4-FFF2-40B4-BE49-F238E27FC236}">
                <a16:creationId xmlns:a16="http://schemas.microsoft.com/office/drawing/2014/main" id="{6FFE2D4B-5993-D66C-02CB-2D406963E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3602" y="2230175"/>
            <a:ext cx="2298372" cy="2397650"/>
          </a:xfrm>
          <a:prstGeom prst="rect">
            <a:avLst/>
          </a:prstGeom>
        </p:spPr>
      </p:pic>
    </p:spTree>
    <p:extLst>
      <p:ext uri="{BB962C8B-B14F-4D97-AF65-F5344CB8AC3E}">
        <p14:creationId xmlns:p14="http://schemas.microsoft.com/office/powerpoint/2010/main" val="3142103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12BA24AD-6FAB-8C43-9535-B358AC9B4793}"/>
              </a:ext>
            </a:extLst>
          </p:cNvPr>
          <p:cNvSpPr>
            <a:spLocks noGrp="1"/>
          </p:cNvSpPr>
          <p:nvPr>
            <p:ph type="title" sz="quarter"/>
          </p:nvPr>
        </p:nvSpPr>
        <p:spPr>
          <a:xfrm>
            <a:off x="881064" y="152400"/>
            <a:ext cx="10363200" cy="1143000"/>
          </a:xfrm>
        </p:spPr>
        <p:txBody>
          <a:bodyPr>
            <a:normAutofit fontScale="90000"/>
          </a:bodyPr>
          <a:lstStyle/>
          <a:p>
            <a:r>
              <a:rPr lang="en-US" altLang="en-US" sz="4000" b="1">
                <a:ln>
                  <a:noFill/>
                </a:ln>
                <a:solidFill>
                  <a:schemeClr val="tx2"/>
                </a:solidFill>
                <a:latin typeface="Berlin Sans FB" panose="020E0602020502020306" pitchFamily="34" charset="0"/>
              </a:rPr>
              <a:t>Student Life: </a:t>
            </a:r>
            <a:br>
              <a:rPr lang="en-US" altLang="en-US" sz="4000" b="1">
                <a:ln>
                  <a:noFill/>
                </a:ln>
                <a:solidFill>
                  <a:schemeClr val="tx2"/>
                </a:solidFill>
                <a:latin typeface="Berlin Sans FB" panose="020E0602020502020306" pitchFamily="34" charset="0"/>
              </a:rPr>
            </a:br>
            <a:r>
              <a:rPr lang="en-US" altLang="en-US" sz="4000" b="1">
                <a:ln>
                  <a:noFill/>
                </a:ln>
                <a:solidFill>
                  <a:schemeClr val="tx2"/>
                </a:solidFill>
                <a:latin typeface="Berlin Sans FB" panose="020E0602020502020306" pitchFamily="34" charset="0"/>
              </a:rPr>
              <a:t>activities fair in cafeteria!</a:t>
            </a:r>
          </a:p>
        </p:txBody>
      </p:sp>
      <p:pic>
        <p:nvPicPr>
          <p:cNvPr id="16387" name="Content Placeholder 6" descr="A picture containing text, sky, outdoor, person&#10;&#10;Description automatically generated">
            <a:extLst>
              <a:ext uri="{FF2B5EF4-FFF2-40B4-BE49-F238E27FC236}">
                <a16:creationId xmlns:a16="http://schemas.microsoft.com/office/drawing/2014/main" id="{79C7D4B0-9444-AD84-DFFA-AF27C46E0BC2}"/>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952414" y="1170450"/>
            <a:ext cx="4070056" cy="2797139"/>
          </a:xfrm>
        </p:spPr>
      </p:pic>
      <p:pic>
        <p:nvPicPr>
          <p:cNvPr id="16388" name="Content Placeholder 8" descr="A group of people wearing helmets and holding a flag&#10;&#10;Description automatically generated with medium confidence">
            <a:extLst>
              <a:ext uri="{FF2B5EF4-FFF2-40B4-BE49-F238E27FC236}">
                <a16:creationId xmlns:a16="http://schemas.microsoft.com/office/drawing/2014/main" id="{C029E647-5B42-9E9B-DF5E-B629DE18CCF4}"/>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985448" y="1159268"/>
            <a:ext cx="4985536" cy="2808321"/>
          </a:xfrm>
        </p:spPr>
      </p:pic>
      <p:pic>
        <p:nvPicPr>
          <p:cNvPr id="16389" name="Content Placeholder 10" descr="Graphical user interface, application, email&#10;&#10;Description automatically generated">
            <a:extLst>
              <a:ext uri="{FF2B5EF4-FFF2-40B4-BE49-F238E27FC236}">
                <a16:creationId xmlns:a16="http://schemas.microsoft.com/office/drawing/2014/main" id="{E2653FFE-5D24-9579-361C-765181CF7E8B}"/>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2327563" y="3429000"/>
            <a:ext cx="3974796" cy="2917579"/>
          </a:xfrm>
        </p:spPr>
      </p:pic>
      <p:pic>
        <p:nvPicPr>
          <p:cNvPr id="16390" name="Content Placeholder 12" descr="A group of people posing for a photo&#10;&#10;Description automatically generated">
            <a:extLst>
              <a:ext uri="{FF2B5EF4-FFF2-40B4-BE49-F238E27FC236}">
                <a16:creationId xmlns:a16="http://schemas.microsoft.com/office/drawing/2014/main" id="{70393232-2513-4A94-7DAB-841CAED1B4B3}"/>
              </a:ext>
            </a:extLst>
          </p:cNvPr>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6153168" y="4065588"/>
            <a:ext cx="4224337" cy="2640012"/>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4D063FC5-7FE6-DB08-801D-C0C3A40DD2C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69133" y="992383"/>
            <a:ext cx="5853734" cy="48732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2017FD2-B74A-4525-FA15-E281F5FA2679}"/>
              </a:ext>
            </a:extLst>
          </p:cNvPr>
          <p:cNvSpPr txBox="1"/>
          <p:nvPr/>
        </p:nvSpPr>
        <p:spPr>
          <a:xfrm>
            <a:off x="2778826" y="213756"/>
            <a:ext cx="6923314" cy="769441"/>
          </a:xfrm>
          <a:prstGeom prst="rect">
            <a:avLst/>
          </a:prstGeom>
          <a:noFill/>
        </p:spPr>
        <p:txBody>
          <a:bodyPr wrap="square" rtlCol="0">
            <a:spAutoFit/>
          </a:bodyPr>
          <a:lstStyle/>
          <a:p>
            <a:r>
              <a:rPr lang="en-US" sz="4400" b="1">
                <a:latin typeface="Berlin Sans FB" panose="020E0602020502020306" pitchFamily="34" charset="0"/>
              </a:rPr>
              <a:t>Check out the facilities!</a:t>
            </a:r>
          </a:p>
        </p:txBody>
      </p:sp>
    </p:spTree>
    <p:extLst>
      <p:ext uri="{BB962C8B-B14F-4D97-AF65-F5344CB8AC3E}">
        <p14:creationId xmlns:p14="http://schemas.microsoft.com/office/powerpoint/2010/main" val="3100266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20000"/>
                <a:lumOff val="80000"/>
              </a:schemeClr>
            </a:gs>
            <a:gs pos="100000">
              <a:schemeClr val="bg2">
                <a:lumMod val="20000"/>
                <a:lumOff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2F5C8-842A-65CD-8B31-42F0A3328DEB}"/>
              </a:ext>
            </a:extLst>
          </p:cNvPr>
          <p:cNvSpPr>
            <a:spLocks noGrp="1"/>
          </p:cNvSpPr>
          <p:nvPr>
            <p:ph type="title"/>
          </p:nvPr>
        </p:nvSpPr>
        <p:spPr>
          <a:xfrm>
            <a:off x="7426327" y="554444"/>
            <a:ext cx="4640983" cy="5226595"/>
          </a:xfrm>
        </p:spPr>
        <p:txBody>
          <a:bodyPr>
            <a:normAutofit fontScale="90000"/>
          </a:bodyPr>
          <a:lstStyle/>
          <a:p>
            <a:r>
              <a:rPr lang="en-US" b="1">
                <a:solidFill>
                  <a:schemeClr val="bg2"/>
                </a:solidFill>
              </a:rPr>
              <a:t>Tour the 2</a:t>
            </a:r>
            <a:r>
              <a:rPr lang="en-US" b="1" baseline="30000">
                <a:solidFill>
                  <a:schemeClr val="bg2"/>
                </a:solidFill>
              </a:rPr>
              <a:t>nd</a:t>
            </a:r>
            <a:r>
              <a:rPr lang="en-US" b="1">
                <a:solidFill>
                  <a:schemeClr val="bg2"/>
                </a:solidFill>
              </a:rPr>
              <a:t> floor</a:t>
            </a:r>
            <a:br>
              <a:rPr lang="en-US" b="1">
                <a:solidFill>
                  <a:schemeClr val="bg2"/>
                </a:solidFill>
              </a:rPr>
            </a:br>
            <a:br>
              <a:rPr lang="en-US" b="1">
                <a:solidFill>
                  <a:schemeClr val="bg2"/>
                </a:solidFill>
              </a:rPr>
            </a:br>
            <a:r>
              <a:rPr lang="en-US" b="1">
                <a:solidFill>
                  <a:schemeClr val="bg2"/>
                </a:solidFill>
              </a:rPr>
              <a:t>check out facilities</a:t>
            </a:r>
            <a:br>
              <a:rPr lang="en-US" b="1">
                <a:solidFill>
                  <a:schemeClr val="bg2"/>
                </a:solidFill>
              </a:rPr>
            </a:br>
            <a:br>
              <a:rPr lang="en-US" b="1">
                <a:solidFill>
                  <a:schemeClr val="bg2"/>
                </a:solidFill>
              </a:rPr>
            </a:br>
            <a:r>
              <a:rPr lang="en-US" b="1">
                <a:solidFill>
                  <a:schemeClr val="bg2"/>
                </a:solidFill>
              </a:rPr>
              <a:t>meet teachers</a:t>
            </a:r>
            <a:br>
              <a:rPr lang="en-US" b="1">
                <a:solidFill>
                  <a:schemeClr val="bg2"/>
                </a:solidFill>
              </a:rPr>
            </a:br>
            <a:br>
              <a:rPr lang="en-US" b="1">
                <a:solidFill>
                  <a:schemeClr val="bg2"/>
                </a:solidFill>
              </a:rPr>
            </a:br>
            <a:r>
              <a:rPr lang="en-US" b="1">
                <a:solidFill>
                  <a:schemeClr val="bg2"/>
                </a:solidFill>
              </a:rPr>
              <a:t>see course materials</a:t>
            </a:r>
            <a:br>
              <a:rPr lang="en-US" b="1">
                <a:solidFill>
                  <a:schemeClr val="bg2"/>
                </a:solidFill>
              </a:rPr>
            </a:br>
            <a:br>
              <a:rPr lang="en-US" b="1">
                <a:solidFill>
                  <a:schemeClr val="bg2"/>
                </a:solidFill>
              </a:rPr>
            </a:br>
            <a:r>
              <a:rPr lang="en-US" b="1">
                <a:solidFill>
                  <a:schemeClr val="bg2"/>
                </a:solidFill>
              </a:rPr>
              <a:t>Activities Fair in Cafeteria</a:t>
            </a:r>
            <a:br>
              <a:rPr lang="en-US" b="1">
                <a:solidFill>
                  <a:schemeClr val="bg2"/>
                </a:solidFill>
              </a:rPr>
            </a:br>
            <a:r>
              <a:rPr lang="en-US" b="1">
                <a:solidFill>
                  <a:schemeClr val="bg2"/>
                </a:solidFill>
              </a:rPr>
              <a:t>*</a:t>
            </a:r>
            <a:r>
              <a:rPr lang="en-US" sz="2000" b="1" i="1">
                <a:solidFill>
                  <a:schemeClr val="bg2"/>
                </a:solidFill>
              </a:rPr>
              <a:t>Please begin in the B Wing</a:t>
            </a:r>
          </a:p>
        </p:txBody>
      </p:sp>
      <p:pic>
        <p:nvPicPr>
          <p:cNvPr id="5" name="Content Placeholder 4">
            <a:extLst>
              <a:ext uri="{FF2B5EF4-FFF2-40B4-BE49-F238E27FC236}">
                <a16:creationId xmlns:a16="http://schemas.microsoft.com/office/drawing/2014/main" id="{47BC3253-7CEB-AFFC-BFD5-F18D7667A66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4690" y="261783"/>
            <a:ext cx="7426327" cy="5811918"/>
          </a:xfrm>
          <a:prstGeom prst="rect">
            <a:avLst/>
          </a:prstGeom>
          <a:noFill/>
          <a:ln>
            <a:noFill/>
          </a:ln>
        </p:spPr>
      </p:pic>
    </p:spTree>
    <p:extLst>
      <p:ext uri="{BB962C8B-B14F-4D97-AF65-F5344CB8AC3E}">
        <p14:creationId xmlns:p14="http://schemas.microsoft.com/office/powerpoint/2010/main" val="2051065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C0639-9E3A-FD67-09B3-70E1321CE3AE}"/>
              </a:ext>
            </a:extLst>
          </p:cNvPr>
          <p:cNvSpPr>
            <a:spLocks noGrp="1"/>
          </p:cNvSpPr>
          <p:nvPr>
            <p:ph type="title"/>
          </p:nvPr>
        </p:nvSpPr>
        <p:spPr>
          <a:xfrm>
            <a:off x="3218735" y="475984"/>
            <a:ext cx="6058830" cy="1049235"/>
          </a:xfrm>
        </p:spPr>
        <p:txBody>
          <a:bodyPr>
            <a:normAutofit fontScale="90000"/>
          </a:bodyPr>
          <a:lstStyle/>
          <a:p>
            <a:r>
              <a:rPr lang="en-US" sz="4000" b="1"/>
              <a:t>Support </a:t>
            </a:r>
            <a:br>
              <a:rPr lang="en-US" sz="4000" b="1"/>
            </a:br>
            <a:r>
              <a:rPr lang="en-US" sz="4000" b="1"/>
              <a:t>Through the Years</a:t>
            </a:r>
          </a:p>
        </p:txBody>
      </p:sp>
      <p:sp>
        <p:nvSpPr>
          <p:cNvPr id="3" name="Content Placeholder 2">
            <a:extLst>
              <a:ext uri="{FF2B5EF4-FFF2-40B4-BE49-F238E27FC236}">
                <a16:creationId xmlns:a16="http://schemas.microsoft.com/office/drawing/2014/main" id="{DB815A33-4966-DF11-FBC4-55CAEB24D782}"/>
              </a:ext>
            </a:extLst>
          </p:cNvPr>
          <p:cNvSpPr>
            <a:spLocks noGrp="1"/>
          </p:cNvSpPr>
          <p:nvPr>
            <p:ph idx="1"/>
          </p:nvPr>
        </p:nvSpPr>
        <p:spPr>
          <a:xfrm>
            <a:off x="852755" y="1586449"/>
            <a:ext cx="10054731" cy="3950906"/>
          </a:xfrm>
        </p:spPr>
        <p:txBody>
          <a:bodyPr>
            <a:normAutofit fontScale="85000" lnSpcReduction="20000"/>
          </a:bodyPr>
          <a:lstStyle/>
          <a:p>
            <a:pPr algn="just"/>
            <a:r>
              <a:rPr lang="en-US" sz="2800" dirty="0"/>
              <a:t>School Counselor </a:t>
            </a:r>
            <a:endParaRPr lang="en-US" dirty="0"/>
          </a:p>
          <a:p>
            <a:pPr algn="just"/>
            <a:r>
              <a:rPr lang="en-US" sz="2800" dirty="0"/>
              <a:t>Administrators (Grade-level &amp; Building Principal)</a:t>
            </a:r>
            <a:endParaRPr lang="en-US" dirty="0"/>
          </a:p>
          <a:p>
            <a:pPr algn="just"/>
            <a:r>
              <a:rPr lang="en-US" sz="2800" dirty="0"/>
              <a:t>Class Advisor </a:t>
            </a:r>
          </a:p>
          <a:p>
            <a:pPr algn="just"/>
            <a:r>
              <a:rPr lang="en-US" sz="2800" dirty="0"/>
              <a:t>Titan Forum Mentors</a:t>
            </a:r>
          </a:p>
          <a:p>
            <a:pPr marL="457200" lvl="1" indent="0" algn="just">
              <a:buNone/>
            </a:pPr>
            <a:r>
              <a:rPr lang="en-US" altLang="en-US" sz="2800" dirty="0"/>
              <a:t>Titan Forum- students stay with their Titan Forum peers &amp; mentor for all 3 years </a:t>
            </a:r>
          </a:p>
          <a:p>
            <a:pPr algn="just"/>
            <a:r>
              <a:rPr lang="en-US" sz="2800" dirty="0"/>
              <a:t>Writing Center- resource regularly used by ALL students!</a:t>
            </a:r>
          </a:p>
          <a:p>
            <a:pPr algn="just"/>
            <a:r>
              <a:rPr lang="en-US" sz="2800" dirty="0"/>
              <a:t>Peer Tutors- work with hand-selected students </a:t>
            </a:r>
          </a:p>
        </p:txBody>
      </p:sp>
    </p:spTree>
    <p:extLst>
      <p:ext uri="{BB962C8B-B14F-4D97-AF65-F5344CB8AC3E}">
        <p14:creationId xmlns:p14="http://schemas.microsoft.com/office/powerpoint/2010/main" val="995026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84E3B-51C6-4733-AD22-9DF7169B933E}"/>
              </a:ext>
            </a:extLst>
          </p:cNvPr>
          <p:cNvSpPr>
            <a:spLocks noGrp="1"/>
          </p:cNvSpPr>
          <p:nvPr>
            <p:ph type="title"/>
          </p:nvPr>
        </p:nvSpPr>
        <p:spPr>
          <a:xfrm>
            <a:off x="613789" y="0"/>
            <a:ext cx="10970894" cy="2004866"/>
          </a:xfrm>
        </p:spPr>
        <p:txBody>
          <a:bodyPr anchor="ctr">
            <a:normAutofit/>
          </a:bodyPr>
          <a:lstStyle/>
          <a:p>
            <a:r>
              <a:rPr lang="en-US" sz="5600" b="1"/>
              <a:t>The Typical Day Schedule</a:t>
            </a:r>
          </a:p>
        </p:txBody>
      </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8C548B74-9707-44CE-B351-23122377C537}"/>
                  </a:ext>
                </a:extLst>
              </p14:cNvPr>
              <p14:cNvContentPartPr/>
              <p14:nvPr/>
            </p14:nvContentPartPr>
            <p14:xfrm>
              <a:off x="-1335746" y="2280762"/>
              <a:ext cx="360" cy="360"/>
            </p14:xfrm>
          </p:contentPart>
        </mc:Choice>
        <mc:Fallback xmlns="">
          <p:pic>
            <p:nvPicPr>
              <p:cNvPr id="9" name="Ink 8">
                <a:extLst>
                  <a:ext uri="{FF2B5EF4-FFF2-40B4-BE49-F238E27FC236}">
                    <a16:creationId xmlns:a16="http://schemas.microsoft.com/office/drawing/2014/main" id="{8C548B74-9707-44CE-B351-23122377C537}"/>
                  </a:ext>
                </a:extLst>
              </p:cNvPr>
              <p:cNvPicPr/>
              <p:nvPr/>
            </p:nvPicPr>
            <p:blipFill>
              <a:blip r:embed="rId4"/>
              <a:stretch>
                <a:fillRect/>
              </a:stretch>
            </p:blipFill>
            <p:spPr>
              <a:xfrm>
                <a:off x="-1389746" y="2172762"/>
                <a:ext cx="108000" cy="216000"/>
              </a:xfrm>
              <a:prstGeom prst="rect">
                <a:avLst/>
              </a:prstGeom>
            </p:spPr>
          </p:pic>
        </mc:Fallback>
      </mc:AlternateContent>
      <p:pic>
        <p:nvPicPr>
          <p:cNvPr id="4" name="Content Placeholder 5">
            <a:extLst>
              <a:ext uri="{FF2B5EF4-FFF2-40B4-BE49-F238E27FC236}">
                <a16:creationId xmlns:a16="http://schemas.microsoft.com/office/drawing/2014/main" id="{0190C06C-8D7E-8CBF-3A00-CDBB3CC1112E}"/>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2494407" y="1506831"/>
            <a:ext cx="7543800" cy="4800600"/>
          </a:xfrm>
        </p:spPr>
      </p:pic>
    </p:spTree>
    <p:extLst>
      <p:ext uri="{BB962C8B-B14F-4D97-AF65-F5344CB8AC3E}">
        <p14:creationId xmlns:p14="http://schemas.microsoft.com/office/powerpoint/2010/main" val="2943805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4343" name="Rectangle 14342">
            <a:extLst>
              <a:ext uri="{FF2B5EF4-FFF2-40B4-BE49-F238E27FC236}">
                <a16:creationId xmlns:a16="http://schemas.microsoft.com/office/drawing/2014/main" id="{C72108A5-CE2C-4966-B863-66581E6E48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4345" name="Picture 14344">
            <a:extLst>
              <a:ext uri="{FF2B5EF4-FFF2-40B4-BE49-F238E27FC236}">
                <a16:creationId xmlns:a16="http://schemas.microsoft.com/office/drawing/2014/main" id="{34DF22E0-9870-4CBF-AA3A-D710A9D8D9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4347" name="Straight Connector 14346">
            <a:extLst>
              <a:ext uri="{FF2B5EF4-FFF2-40B4-BE49-F238E27FC236}">
                <a16:creationId xmlns:a16="http://schemas.microsoft.com/office/drawing/2014/main" id="{4348DA73-B56C-4BAB-9988-C048297EF4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4338" name="Title 1">
            <a:extLst>
              <a:ext uri="{FF2B5EF4-FFF2-40B4-BE49-F238E27FC236}">
                <a16:creationId xmlns:a16="http://schemas.microsoft.com/office/drawing/2014/main" id="{74374B80-09CE-6D1F-8966-0559889FD5A1}"/>
              </a:ext>
            </a:extLst>
          </p:cNvPr>
          <p:cNvSpPr>
            <a:spLocks noGrp="1"/>
          </p:cNvSpPr>
          <p:nvPr>
            <p:ph type="title"/>
          </p:nvPr>
        </p:nvSpPr>
        <p:spPr>
          <a:xfrm>
            <a:off x="732371" y="482171"/>
            <a:ext cx="2821967" cy="871990"/>
          </a:xfrm>
        </p:spPr>
        <p:txBody>
          <a:bodyPr vert="horz" lIns="91440" tIns="45720" rIns="91440" bIns="45720" rtlCol="0" anchor="ctr">
            <a:normAutofit fontScale="90000"/>
          </a:bodyPr>
          <a:lstStyle/>
          <a:p>
            <a:r>
              <a:rPr lang="en-US" altLang="en-US" dirty="0">
                <a:ln>
                  <a:noFill/>
                </a:ln>
              </a:rPr>
              <a:t>Lunch &amp; Learn </a:t>
            </a:r>
          </a:p>
        </p:txBody>
      </p:sp>
      <p:grpSp>
        <p:nvGrpSpPr>
          <p:cNvPr id="14349" name="Group 14348">
            <a:extLst>
              <a:ext uri="{FF2B5EF4-FFF2-40B4-BE49-F238E27FC236}">
                <a16:creationId xmlns:a16="http://schemas.microsoft.com/office/drawing/2014/main" id="{A030695F-0E8E-4F69-B37A-CE03576941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14350" name="Rectangle 14349">
              <a:extLst>
                <a:ext uri="{FF2B5EF4-FFF2-40B4-BE49-F238E27FC236}">
                  <a16:creationId xmlns:a16="http://schemas.microsoft.com/office/drawing/2014/main" id="{A62A6FA0-70FF-4F15-8E7B-F11ACE2190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blipFill dpi="0" rotWithShape="1">
              <a:blip r:embed="rId4">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51" name="Rectangle 14350">
              <a:extLst>
                <a:ext uri="{FF2B5EF4-FFF2-40B4-BE49-F238E27FC236}">
                  <a16:creationId xmlns:a16="http://schemas.microsoft.com/office/drawing/2014/main" id="{F2D33F68-4D69-490D-8818-8E439F7C8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Picture 2" descr="A group of white squares with blue text&#10;&#10;Description automatically generated">
            <a:extLst>
              <a:ext uri="{FF2B5EF4-FFF2-40B4-BE49-F238E27FC236}">
                <a16:creationId xmlns:a16="http://schemas.microsoft.com/office/drawing/2014/main" id="{EA00DE04-D3B8-200C-E5C6-704DE974F7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8374" y="1282360"/>
            <a:ext cx="6282919" cy="3534141"/>
          </a:xfrm>
          <a:prstGeom prst="rect">
            <a:avLst/>
          </a:prstGeom>
        </p:spPr>
      </p:pic>
      <p:sp>
        <p:nvSpPr>
          <p:cNvPr id="4" name="Content Placeholder 2">
            <a:extLst>
              <a:ext uri="{FF2B5EF4-FFF2-40B4-BE49-F238E27FC236}">
                <a16:creationId xmlns:a16="http://schemas.microsoft.com/office/drawing/2014/main" id="{45D6C27A-4E86-1B55-9DEC-B92B70C2CBF2}"/>
              </a:ext>
            </a:extLst>
          </p:cNvPr>
          <p:cNvSpPr>
            <a:spLocks noGrp="1"/>
          </p:cNvSpPr>
          <p:nvPr>
            <p:ph idx="1"/>
          </p:nvPr>
        </p:nvSpPr>
        <p:spPr>
          <a:xfrm>
            <a:off x="283465" y="1586449"/>
            <a:ext cx="3356488" cy="3950906"/>
          </a:xfrm>
        </p:spPr>
        <p:txBody>
          <a:bodyPr>
            <a:normAutofit fontScale="92500" lnSpcReduction="10000"/>
          </a:bodyPr>
          <a:lstStyle/>
          <a:p>
            <a:r>
              <a:rPr lang="en-US" sz="2800" dirty="0"/>
              <a:t>63 minutes daily</a:t>
            </a:r>
          </a:p>
          <a:p>
            <a:r>
              <a:rPr lang="en-US" sz="2800" dirty="0"/>
              <a:t>Time Management</a:t>
            </a:r>
          </a:p>
          <a:p>
            <a:r>
              <a:rPr lang="en-US" sz="2800" dirty="0"/>
              <a:t>Based on individual needs – Academic, Physical Wellness, &amp; Social-Emotional Wellness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03773-4124-4E54-990C-7232B012B6DC}"/>
              </a:ext>
            </a:extLst>
          </p:cNvPr>
          <p:cNvSpPr>
            <a:spLocks noGrp="1"/>
          </p:cNvSpPr>
          <p:nvPr>
            <p:ph type="title"/>
          </p:nvPr>
        </p:nvSpPr>
        <p:spPr>
          <a:xfrm>
            <a:off x="267129" y="992579"/>
            <a:ext cx="3900312" cy="4176714"/>
          </a:xfrm>
        </p:spPr>
        <p:txBody>
          <a:bodyPr anchor="ctr">
            <a:normAutofit fontScale="90000"/>
          </a:bodyPr>
          <a:lstStyle/>
          <a:p>
            <a:r>
              <a:rPr lang="en-US" sz="5600" b="1"/>
              <a:t>Program Planning Timeline</a:t>
            </a:r>
          </a:p>
        </p:txBody>
      </p:sp>
      <p:graphicFrame>
        <p:nvGraphicFramePr>
          <p:cNvPr id="37" name="Content Placeholder 2">
            <a:extLst>
              <a:ext uri="{FF2B5EF4-FFF2-40B4-BE49-F238E27FC236}">
                <a16:creationId xmlns:a16="http://schemas.microsoft.com/office/drawing/2014/main" id="{EDEA3732-33AD-4BC2-9CC8-87F38A36260E}"/>
              </a:ext>
            </a:extLst>
          </p:cNvPr>
          <p:cNvGraphicFramePr>
            <a:graphicFrameLocks noGrp="1"/>
          </p:cNvGraphicFramePr>
          <p:nvPr>
            <p:ph idx="1"/>
            <p:extLst>
              <p:ext uri="{D42A27DB-BD31-4B8C-83A1-F6EECF244321}">
                <p14:modId xmlns:p14="http://schemas.microsoft.com/office/powerpoint/2010/main" val="45842143"/>
              </p:ext>
            </p:extLst>
          </p:nvPr>
        </p:nvGraphicFramePr>
        <p:xfrm>
          <a:off x="4521098" y="224934"/>
          <a:ext cx="7395210" cy="6293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4832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50000"/>
            <a:lumOff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66568-A2BE-486D-A3B4-A18D5A8597E7}"/>
              </a:ext>
            </a:extLst>
          </p:cNvPr>
          <p:cNvSpPr>
            <a:spLocks noGrp="1"/>
          </p:cNvSpPr>
          <p:nvPr>
            <p:ph type="title"/>
          </p:nvPr>
        </p:nvSpPr>
        <p:spPr>
          <a:xfrm>
            <a:off x="1591733" y="189028"/>
            <a:ext cx="9177867" cy="1325563"/>
          </a:xfrm>
        </p:spPr>
        <p:txBody>
          <a:bodyPr>
            <a:normAutofit/>
          </a:bodyPr>
          <a:lstStyle/>
          <a:p>
            <a:r>
              <a:rPr lang="en-US" sz="4000" b="1"/>
              <a:t>Scheduling Requirements</a:t>
            </a:r>
          </a:p>
        </p:txBody>
      </p:sp>
      <p:sp>
        <p:nvSpPr>
          <p:cNvPr id="3" name="Content Placeholder 2">
            <a:extLst>
              <a:ext uri="{FF2B5EF4-FFF2-40B4-BE49-F238E27FC236}">
                <a16:creationId xmlns:a16="http://schemas.microsoft.com/office/drawing/2014/main" id="{914F5BE2-98FD-4A13-A3E2-2DF1AFC7D0F6}"/>
              </a:ext>
            </a:extLst>
          </p:cNvPr>
          <p:cNvSpPr>
            <a:spLocks noGrp="1"/>
          </p:cNvSpPr>
          <p:nvPr>
            <p:ph idx="1"/>
          </p:nvPr>
        </p:nvSpPr>
        <p:spPr>
          <a:xfrm>
            <a:off x="817563" y="1514591"/>
            <a:ext cx="10556873" cy="4205498"/>
          </a:xfrm>
        </p:spPr>
        <p:txBody>
          <a:bodyPr>
            <a:normAutofit fontScale="85000" lnSpcReduction="10000"/>
          </a:bodyPr>
          <a:lstStyle/>
          <a:p>
            <a:pPr marL="0" indent="0" algn="ctr">
              <a:buNone/>
            </a:pPr>
            <a:r>
              <a:rPr lang="en-US" sz="3600" b="1">
                <a:solidFill>
                  <a:srgbClr val="002060"/>
                </a:solidFill>
              </a:rPr>
              <a:t>All sophomores must schedule the following:</a:t>
            </a:r>
          </a:p>
          <a:p>
            <a:pPr marL="0" indent="0" algn="ctr">
              <a:buNone/>
            </a:pPr>
            <a:r>
              <a:rPr lang="en-US" sz="3600" b="1">
                <a:solidFill>
                  <a:srgbClr val="002060"/>
                </a:solidFill>
              </a:rPr>
              <a:t>*English 10- 1 credit</a:t>
            </a:r>
          </a:p>
          <a:p>
            <a:pPr marL="0" indent="0" algn="ctr">
              <a:buNone/>
            </a:pPr>
            <a:r>
              <a:rPr lang="en-US" sz="3600" b="1">
                <a:solidFill>
                  <a:srgbClr val="002060"/>
                </a:solidFill>
              </a:rPr>
              <a:t>Social Studies- 1 credit</a:t>
            </a:r>
          </a:p>
          <a:p>
            <a:pPr marL="0" indent="0" algn="ctr">
              <a:buNone/>
            </a:pPr>
            <a:r>
              <a:rPr lang="en-US" sz="3600" b="1">
                <a:solidFill>
                  <a:srgbClr val="002060"/>
                </a:solidFill>
              </a:rPr>
              <a:t>Math- 1 credit</a:t>
            </a:r>
          </a:p>
          <a:p>
            <a:pPr marL="0" indent="0" algn="ctr">
              <a:buNone/>
            </a:pPr>
            <a:r>
              <a:rPr lang="en-US" sz="3600" b="1">
                <a:solidFill>
                  <a:srgbClr val="002060"/>
                </a:solidFill>
              </a:rPr>
              <a:t>*Biology- 1 credit</a:t>
            </a:r>
          </a:p>
          <a:p>
            <a:pPr marL="0" indent="0" algn="ctr">
              <a:buNone/>
            </a:pPr>
            <a:r>
              <a:rPr lang="en-US" sz="3600" b="1">
                <a:solidFill>
                  <a:srgbClr val="002060"/>
                </a:solidFill>
              </a:rPr>
              <a:t>PE/Health should be entered unless attending MBIT</a:t>
            </a:r>
          </a:p>
          <a:p>
            <a:pPr marL="0" indent="0" algn="ctr">
              <a:buNone/>
            </a:pPr>
            <a:endParaRPr lang="en-US" sz="3600" b="1"/>
          </a:p>
          <a:p>
            <a:pPr algn="ctr"/>
            <a:endParaRPr lang="en-US" b="1"/>
          </a:p>
        </p:txBody>
      </p:sp>
      <p:sp>
        <p:nvSpPr>
          <p:cNvPr id="8" name="TextBox 7">
            <a:extLst>
              <a:ext uri="{FF2B5EF4-FFF2-40B4-BE49-F238E27FC236}">
                <a16:creationId xmlns:a16="http://schemas.microsoft.com/office/drawing/2014/main" id="{2FD16752-B99A-4FE7-40CC-41BA020240D7}"/>
              </a:ext>
            </a:extLst>
          </p:cNvPr>
          <p:cNvSpPr txBox="1"/>
          <p:nvPr/>
        </p:nvSpPr>
        <p:spPr>
          <a:xfrm>
            <a:off x="3272386" y="5535423"/>
            <a:ext cx="6164494" cy="369332"/>
          </a:xfrm>
          <a:prstGeom prst="rect">
            <a:avLst/>
          </a:prstGeom>
          <a:noFill/>
        </p:spPr>
        <p:txBody>
          <a:bodyPr wrap="square">
            <a:spAutoFit/>
          </a:bodyPr>
          <a:lstStyle/>
          <a:p>
            <a:pPr algn="ctr"/>
            <a:r>
              <a:rPr lang="en-US" b="1">
                <a:solidFill>
                  <a:schemeClr val="bg1"/>
                </a:solidFill>
              </a:rPr>
              <a:t>* DENOTES KEYSTONE TRIGGER COURSE</a:t>
            </a:r>
          </a:p>
        </p:txBody>
      </p:sp>
    </p:spTree>
    <p:extLst>
      <p:ext uri="{BB962C8B-B14F-4D97-AF65-F5344CB8AC3E}">
        <p14:creationId xmlns:p14="http://schemas.microsoft.com/office/powerpoint/2010/main" val="2207376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9A0B41-2178-43E2-A15F-EF310B3B848A}"/>
              </a:ext>
            </a:extLst>
          </p:cNvPr>
          <p:cNvPicPr>
            <a:picLocks noChangeAspect="1"/>
          </p:cNvPicPr>
          <p:nvPr/>
        </p:nvPicPr>
        <p:blipFill>
          <a:blip r:embed="rId3"/>
          <a:stretch>
            <a:fillRect/>
          </a:stretch>
        </p:blipFill>
        <p:spPr>
          <a:xfrm>
            <a:off x="1662146" y="362797"/>
            <a:ext cx="9219996" cy="5553635"/>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B4E1C9EA-117A-462C-BBE0-0E5008E0E91D}"/>
                  </a:ext>
                </a:extLst>
              </p14:cNvPr>
              <p14:cNvContentPartPr/>
              <p14:nvPr/>
            </p14:nvContentPartPr>
            <p14:xfrm>
              <a:off x="4972174" y="749322"/>
              <a:ext cx="360" cy="360"/>
            </p14:xfrm>
          </p:contentPart>
        </mc:Choice>
        <mc:Fallback xmlns="">
          <p:pic>
            <p:nvPicPr>
              <p:cNvPr id="2" name="Ink 1">
                <a:extLst>
                  <a:ext uri="{FF2B5EF4-FFF2-40B4-BE49-F238E27FC236}">
                    <a16:creationId xmlns:a16="http://schemas.microsoft.com/office/drawing/2014/main" id="{B4E1C9EA-117A-462C-BBE0-0E5008E0E91D}"/>
                  </a:ext>
                </a:extLst>
              </p:cNvPr>
              <p:cNvPicPr/>
              <p:nvPr/>
            </p:nvPicPr>
            <p:blipFill>
              <a:blip r:embed="rId5"/>
              <a:stretch>
                <a:fillRect/>
              </a:stretch>
            </p:blipFill>
            <p:spPr>
              <a:xfrm>
                <a:off x="4918174" y="641322"/>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367C7A0C-6A1D-4180-991D-3710B637831E}"/>
                  </a:ext>
                </a:extLst>
              </p14:cNvPr>
              <p14:cNvContentPartPr/>
              <p14:nvPr/>
            </p14:nvContentPartPr>
            <p14:xfrm>
              <a:off x="4972174" y="749322"/>
              <a:ext cx="360" cy="360"/>
            </p14:xfrm>
          </p:contentPart>
        </mc:Choice>
        <mc:Fallback xmlns="">
          <p:pic>
            <p:nvPicPr>
              <p:cNvPr id="3" name="Ink 2">
                <a:extLst>
                  <a:ext uri="{FF2B5EF4-FFF2-40B4-BE49-F238E27FC236}">
                    <a16:creationId xmlns:a16="http://schemas.microsoft.com/office/drawing/2014/main" id="{367C7A0C-6A1D-4180-991D-3710B637831E}"/>
                  </a:ext>
                </a:extLst>
              </p:cNvPr>
              <p:cNvPicPr/>
              <p:nvPr/>
            </p:nvPicPr>
            <p:blipFill>
              <a:blip r:embed="rId5"/>
              <a:stretch>
                <a:fillRect/>
              </a:stretch>
            </p:blipFill>
            <p:spPr>
              <a:xfrm>
                <a:off x="4918174" y="641322"/>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CC71DDD4-7723-4DFB-99D0-58AEB6F8423C}"/>
                  </a:ext>
                </a:extLst>
              </p14:cNvPr>
              <p14:cNvContentPartPr/>
              <p14:nvPr/>
            </p14:nvContentPartPr>
            <p14:xfrm>
              <a:off x="5722414" y="770202"/>
              <a:ext cx="360" cy="360"/>
            </p14:xfrm>
          </p:contentPart>
        </mc:Choice>
        <mc:Fallback xmlns="">
          <p:pic>
            <p:nvPicPr>
              <p:cNvPr id="4" name="Ink 3">
                <a:extLst>
                  <a:ext uri="{FF2B5EF4-FFF2-40B4-BE49-F238E27FC236}">
                    <a16:creationId xmlns:a16="http://schemas.microsoft.com/office/drawing/2014/main" id="{CC71DDD4-7723-4DFB-99D0-58AEB6F8423C}"/>
                  </a:ext>
                </a:extLst>
              </p:cNvPr>
              <p:cNvPicPr/>
              <p:nvPr/>
            </p:nvPicPr>
            <p:blipFill>
              <a:blip r:embed="rId5"/>
              <a:stretch>
                <a:fillRect/>
              </a:stretch>
            </p:blipFill>
            <p:spPr>
              <a:xfrm>
                <a:off x="5668414" y="662202"/>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9461DF85-2ACC-4BA9-9DB9-4B05160C7064}"/>
                  </a:ext>
                </a:extLst>
              </p14:cNvPr>
              <p14:cNvContentPartPr/>
              <p14:nvPr/>
            </p14:nvContentPartPr>
            <p14:xfrm>
              <a:off x="5619454" y="801162"/>
              <a:ext cx="360" cy="360"/>
            </p14:xfrm>
          </p:contentPart>
        </mc:Choice>
        <mc:Fallback xmlns="">
          <p:pic>
            <p:nvPicPr>
              <p:cNvPr id="5" name="Ink 4">
                <a:extLst>
                  <a:ext uri="{FF2B5EF4-FFF2-40B4-BE49-F238E27FC236}">
                    <a16:creationId xmlns:a16="http://schemas.microsoft.com/office/drawing/2014/main" id="{9461DF85-2ACC-4BA9-9DB9-4B05160C7064}"/>
                  </a:ext>
                </a:extLst>
              </p:cNvPr>
              <p:cNvPicPr/>
              <p:nvPr/>
            </p:nvPicPr>
            <p:blipFill>
              <a:blip r:embed="rId5"/>
              <a:stretch>
                <a:fillRect/>
              </a:stretch>
            </p:blipFill>
            <p:spPr>
              <a:xfrm>
                <a:off x="5565454" y="693162"/>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568D2620-BEB2-4993-AF31-977FC80BDE28}"/>
                  </a:ext>
                </a:extLst>
              </p14:cNvPr>
              <p14:cNvContentPartPr/>
              <p14:nvPr/>
            </p14:nvContentPartPr>
            <p14:xfrm>
              <a:off x="5455294" y="770202"/>
              <a:ext cx="360" cy="360"/>
            </p14:xfrm>
          </p:contentPart>
        </mc:Choice>
        <mc:Fallback xmlns="">
          <p:pic>
            <p:nvPicPr>
              <p:cNvPr id="6" name="Ink 5">
                <a:extLst>
                  <a:ext uri="{FF2B5EF4-FFF2-40B4-BE49-F238E27FC236}">
                    <a16:creationId xmlns:a16="http://schemas.microsoft.com/office/drawing/2014/main" id="{568D2620-BEB2-4993-AF31-977FC80BDE28}"/>
                  </a:ext>
                </a:extLst>
              </p:cNvPr>
              <p:cNvPicPr/>
              <p:nvPr/>
            </p:nvPicPr>
            <p:blipFill>
              <a:blip r:embed="rId5"/>
              <a:stretch>
                <a:fillRect/>
              </a:stretch>
            </p:blipFill>
            <p:spPr>
              <a:xfrm>
                <a:off x="5401294" y="662202"/>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F9546967-3790-4082-BD74-DDE865506776}"/>
                  </a:ext>
                </a:extLst>
              </p14:cNvPr>
              <p14:cNvContentPartPr/>
              <p14:nvPr/>
            </p14:nvContentPartPr>
            <p14:xfrm>
              <a:off x="5208694" y="770202"/>
              <a:ext cx="360" cy="360"/>
            </p14:xfrm>
          </p:contentPart>
        </mc:Choice>
        <mc:Fallback xmlns="">
          <p:pic>
            <p:nvPicPr>
              <p:cNvPr id="7" name="Ink 6">
                <a:extLst>
                  <a:ext uri="{FF2B5EF4-FFF2-40B4-BE49-F238E27FC236}">
                    <a16:creationId xmlns:a16="http://schemas.microsoft.com/office/drawing/2014/main" id="{F9546967-3790-4082-BD74-DDE865506776}"/>
                  </a:ext>
                </a:extLst>
              </p:cNvPr>
              <p:cNvPicPr/>
              <p:nvPr/>
            </p:nvPicPr>
            <p:blipFill>
              <a:blip r:embed="rId5"/>
              <a:stretch>
                <a:fillRect/>
              </a:stretch>
            </p:blipFill>
            <p:spPr>
              <a:xfrm>
                <a:off x="5154694" y="662202"/>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EBFA7C56-EF04-433C-9E2A-1C2AFB3F419B}"/>
                  </a:ext>
                </a:extLst>
              </p14:cNvPr>
              <p14:cNvContentPartPr/>
              <p14:nvPr/>
            </p14:nvContentPartPr>
            <p14:xfrm>
              <a:off x="5290774" y="780282"/>
              <a:ext cx="360" cy="360"/>
            </p14:xfrm>
          </p:contentPart>
        </mc:Choice>
        <mc:Fallback xmlns="">
          <p:pic>
            <p:nvPicPr>
              <p:cNvPr id="8" name="Ink 7">
                <a:extLst>
                  <a:ext uri="{FF2B5EF4-FFF2-40B4-BE49-F238E27FC236}">
                    <a16:creationId xmlns:a16="http://schemas.microsoft.com/office/drawing/2014/main" id="{EBFA7C56-EF04-433C-9E2A-1C2AFB3F419B}"/>
                  </a:ext>
                </a:extLst>
              </p:cNvPr>
              <p:cNvPicPr/>
              <p:nvPr/>
            </p:nvPicPr>
            <p:blipFill>
              <a:blip r:embed="rId5"/>
              <a:stretch>
                <a:fillRect/>
              </a:stretch>
            </p:blipFill>
            <p:spPr>
              <a:xfrm>
                <a:off x="5236774" y="672282"/>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8F269E39-D943-4A59-9C52-B06A684BF82F}"/>
                  </a:ext>
                </a:extLst>
              </p14:cNvPr>
              <p14:cNvContentPartPr/>
              <p14:nvPr/>
            </p14:nvContentPartPr>
            <p14:xfrm>
              <a:off x="5413894" y="790722"/>
              <a:ext cx="360" cy="360"/>
            </p14:xfrm>
          </p:contentPart>
        </mc:Choice>
        <mc:Fallback xmlns="">
          <p:pic>
            <p:nvPicPr>
              <p:cNvPr id="12" name="Ink 11">
                <a:extLst>
                  <a:ext uri="{FF2B5EF4-FFF2-40B4-BE49-F238E27FC236}">
                    <a16:creationId xmlns:a16="http://schemas.microsoft.com/office/drawing/2014/main" id="{8F269E39-D943-4A59-9C52-B06A684BF82F}"/>
                  </a:ext>
                </a:extLst>
              </p:cNvPr>
              <p:cNvPicPr/>
              <p:nvPr/>
            </p:nvPicPr>
            <p:blipFill>
              <a:blip r:embed="rId5"/>
              <a:stretch>
                <a:fillRect/>
              </a:stretch>
            </p:blipFill>
            <p:spPr>
              <a:xfrm>
                <a:off x="5359894" y="682722"/>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0087BE1F-A825-463C-B8EF-34E84E831CDF}"/>
                  </a:ext>
                </a:extLst>
              </p14:cNvPr>
              <p14:cNvContentPartPr/>
              <p14:nvPr/>
            </p14:nvContentPartPr>
            <p14:xfrm>
              <a:off x="5496694" y="810882"/>
              <a:ext cx="360" cy="360"/>
            </p14:xfrm>
          </p:contentPart>
        </mc:Choice>
        <mc:Fallback xmlns="">
          <p:pic>
            <p:nvPicPr>
              <p:cNvPr id="13" name="Ink 12">
                <a:extLst>
                  <a:ext uri="{FF2B5EF4-FFF2-40B4-BE49-F238E27FC236}">
                    <a16:creationId xmlns:a16="http://schemas.microsoft.com/office/drawing/2014/main" id="{0087BE1F-A825-463C-B8EF-34E84E831CDF}"/>
                  </a:ext>
                </a:extLst>
              </p:cNvPr>
              <p:cNvPicPr/>
              <p:nvPr/>
            </p:nvPicPr>
            <p:blipFill>
              <a:blip r:embed="rId5"/>
              <a:stretch>
                <a:fillRect/>
              </a:stretch>
            </p:blipFill>
            <p:spPr>
              <a:xfrm>
                <a:off x="5442694" y="702882"/>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2AA0CC26-D0A3-42FA-BAEC-4C5DB47BE19A}"/>
                  </a:ext>
                </a:extLst>
              </p14:cNvPr>
              <p14:cNvContentPartPr/>
              <p14:nvPr/>
            </p14:nvContentPartPr>
            <p14:xfrm>
              <a:off x="5095654" y="821682"/>
              <a:ext cx="360" cy="360"/>
            </p14:xfrm>
          </p:contentPart>
        </mc:Choice>
        <mc:Fallback xmlns="">
          <p:pic>
            <p:nvPicPr>
              <p:cNvPr id="14" name="Ink 13">
                <a:extLst>
                  <a:ext uri="{FF2B5EF4-FFF2-40B4-BE49-F238E27FC236}">
                    <a16:creationId xmlns:a16="http://schemas.microsoft.com/office/drawing/2014/main" id="{2AA0CC26-D0A3-42FA-BAEC-4C5DB47BE19A}"/>
                  </a:ext>
                </a:extLst>
              </p:cNvPr>
              <p:cNvPicPr/>
              <p:nvPr/>
            </p:nvPicPr>
            <p:blipFill>
              <a:blip r:embed="rId5"/>
              <a:stretch>
                <a:fillRect/>
              </a:stretch>
            </p:blipFill>
            <p:spPr>
              <a:xfrm>
                <a:off x="5041654" y="713682"/>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Ink 14">
                <a:extLst>
                  <a:ext uri="{FF2B5EF4-FFF2-40B4-BE49-F238E27FC236}">
                    <a16:creationId xmlns:a16="http://schemas.microsoft.com/office/drawing/2014/main" id="{0E539621-4393-4F28-B5C2-5296CCF39D61}"/>
                  </a:ext>
                </a:extLst>
              </p14:cNvPr>
              <p14:cNvContentPartPr/>
              <p14:nvPr/>
            </p14:nvContentPartPr>
            <p14:xfrm>
              <a:off x="4869934" y="810882"/>
              <a:ext cx="360" cy="360"/>
            </p14:xfrm>
          </p:contentPart>
        </mc:Choice>
        <mc:Fallback xmlns="">
          <p:pic>
            <p:nvPicPr>
              <p:cNvPr id="15" name="Ink 14">
                <a:extLst>
                  <a:ext uri="{FF2B5EF4-FFF2-40B4-BE49-F238E27FC236}">
                    <a16:creationId xmlns:a16="http://schemas.microsoft.com/office/drawing/2014/main" id="{0E539621-4393-4F28-B5C2-5296CCF39D61}"/>
                  </a:ext>
                </a:extLst>
              </p:cNvPr>
              <p:cNvPicPr/>
              <p:nvPr/>
            </p:nvPicPr>
            <p:blipFill>
              <a:blip r:embed="rId5"/>
              <a:stretch>
                <a:fillRect/>
              </a:stretch>
            </p:blipFill>
            <p:spPr>
              <a:xfrm>
                <a:off x="4815934" y="702882"/>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DDEAFEA8-84FF-4E8F-A745-DF118C718BCA}"/>
                  </a:ext>
                </a:extLst>
              </p14:cNvPr>
              <p14:cNvContentPartPr/>
              <p14:nvPr/>
            </p14:nvContentPartPr>
            <p14:xfrm>
              <a:off x="4756894" y="810882"/>
              <a:ext cx="360" cy="360"/>
            </p14:xfrm>
          </p:contentPart>
        </mc:Choice>
        <mc:Fallback xmlns="">
          <p:pic>
            <p:nvPicPr>
              <p:cNvPr id="16" name="Ink 15">
                <a:extLst>
                  <a:ext uri="{FF2B5EF4-FFF2-40B4-BE49-F238E27FC236}">
                    <a16:creationId xmlns:a16="http://schemas.microsoft.com/office/drawing/2014/main" id="{DDEAFEA8-84FF-4E8F-A745-DF118C718BCA}"/>
                  </a:ext>
                </a:extLst>
              </p:cNvPr>
              <p:cNvPicPr/>
              <p:nvPr/>
            </p:nvPicPr>
            <p:blipFill>
              <a:blip r:embed="rId5"/>
              <a:stretch>
                <a:fillRect/>
              </a:stretch>
            </p:blipFill>
            <p:spPr>
              <a:xfrm>
                <a:off x="4702894" y="702882"/>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Ink 16">
                <a:extLst>
                  <a:ext uri="{FF2B5EF4-FFF2-40B4-BE49-F238E27FC236}">
                    <a16:creationId xmlns:a16="http://schemas.microsoft.com/office/drawing/2014/main" id="{D4D2DBF3-E745-446A-8BF1-C00F95781659}"/>
                  </a:ext>
                </a:extLst>
              </p14:cNvPr>
              <p14:cNvContentPartPr/>
              <p14:nvPr/>
            </p14:nvContentPartPr>
            <p14:xfrm>
              <a:off x="4602454" y="801162"/>
              <a:ext cx="360" cy="360"/>
            </p14:xfrm>
          </p:contentPart>
        </mc:Choice>
        <mc:Fallback xmlns="">
          <p:pic>
            <p:nvPicPr>
              <p:cNvPr id="17" name="Ink 16">
                <a:extLst>
                  <a:ext uri="{FF2B5EF4-FFF2-40B4-BE49-F238E27FC236}">
                    <a16:creationId xmlns:a16="http://schemas.microsoft.com/office/drawing/2014/main" id="{D4D2DBF3-E745-446A-8BF1-C00F95781659}"/>
                  </a:ext>
                </a:extLst>
              </p:cNvPr>
              <p:cNvPicPr/>
              <p:nvPr/>
            </p:nvPicPr>
            <p:blipFill>
              <a:blip r:embed="rId5"/>
              <a:stretch>
                <a:fillRect/>
              </a:stretch>
            </p:blipFill>
            <p:spPr>
              <a:xfrm>
                <a:off x="4548454" y="693162"/>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Ink 17">
                <a:extLst>
                  <a:ext uri="{FF2B5EF4-FFF2-40B4-BE49-F238E27FC236}">
                    <a16:creationId xmlns:a16="http://schemas.microsoft.com/office/drawing/2014/main" id="{9DFF5CE5-4510-417B-B81E-84043DDC0995}"/>
                  </a:ext>
                </a:extLst>
              </p14:cNvPr>
              <p14:cNvContentPartPr/>
              <p14:nvPr/>
            </p14:nvContentPartPr>
            <p14:xfrm>
              <a:off x="4910614" y="801162"/>
              <a:ext cx="360" cy="360"/>
            </p14:xfrm>
          </p:contentPart>
        </mc:Choice>
        <mc:Fallback xmlns="">
          <p:pic>
            <p:nvPicPr>
              <p:cNvPr id="18" name="Ink 17">
                <a:extLst>
                  <a:ext uri="{FF2B5EF4-FFF2-40B4-BE49-F238E27FC236}">
                    <a16:creationId xmlns:a16="http://schemas.microsoft.com/office/drawing/2014/main" id="{9DFF5CE5-4510-417B-B81E-84043DDC0995}"/>
                  </a:ext>
                </a:extLst>
              </p:cNvPr>
              <p:cNvPicPr/>
              <p:nvPr/>
            </p:nvPicPr>
            <p:blipFill>
              <a:blip r:embed="rId5"/>
              <a:stretch>
                <a:fillRect/>
              </a:stretch>
            </p:blipFill>
            <p:spPr>
              <a:xfrm>
                <a:off x="4856614" y="693162"/>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Ink 18">
                <a:extLst>
                  <a:ext uri="{FF2B5EF4-FFF2-40B4-BE49-F238E27FC236}">
                    <a16:creationId xmlns:a16="http://schemas.microsoft.com/office/drawing/2014/main" id="{5D337A41-DE37-43E9-8B20-F4B95D4AA50A}"/>
                  </a:ext>
                </a:extLst>
              </p14:cNvPr>
              <p14:cNvContentPartPr/>
              <p14:nvPr/>
            </p14:nvContentPartPr>
            <p14:xfrm>
              <a:off x="4982974" y="754722"/>
              <a:ext cx="1258920" cy="56160"/>
            </p14:xfrm>
          </p:contentPart>
        </mc:Choice>
        <mc:Fallback xmlns="">
          <p:pic>
            <p:nvPicPr>
              <p:cNvPr id="19" name="Ink 18">
                <a:extLst>
                  <a:ext uri="{FF2B5EF4-FFF2-40B4-BE49-F238E27FC236}">
                    <a16:creationId xmlns:a16="http://schemas.microsoft.com/office/drawing/2014/main" id="{5D337A41-DE37-43E9-8B20-F4B95D4AA50A}"/>
                  </a:ext>
                </a:extLst>
              </p:cNvPr>
              <p:cNvPicPr/>
              <p:nvPr/>
            </p:nvPicPr>
            <p:blipFill>
              <a:blip r:embed="rId20"/>
              <a:stretch>
                <a:fillRect/>
              </a:stretch>
            </p:blipFill>
            <p:spPr>
              <a:xfrm>
                <a:off x="4928974" y="646722"/>
                <a:ext cx="136656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Ink 19">
                <a:extLst>
                  <a:ext uri="{FF2B5EF4-FFF2-40B4-BE49-F238E27FC236}">
                    <a16:creationId xmlns:a16="http://schemas.microsoft.com/office/drawing/2014/main" id="{31101B6F-4684-4B45-9E80-47AC6DFBF8CE}"/>
                  </a:ext>
                </a:extLst>
              </p14:cNvPr>
              <p14:cNvContentPartPr/>
              <p14:nvPr/>
            </p14:nvContentPartPr>
            <p14:xfrm>
              <a:off x="5641054" y="832122"/>
              <a:ext cx="112680" cy="360"/>
            </p14:xfrm>
          </p:contentPart>
        </mc:Choice>
        <mc:Fallback xmlns="">
          <p:pic>
            <p:nvPicPr>
              <p:cNvPr id="20" name="Ink 19">
                <a:extLst>
                  <a:ext uri="{FF2B5EF4-FFF2-40B4-BE49-F238E27FC236}">
                    <a16:creationId xmlns:a16="http://schemas.microsoft.com/office/drawing/2014/main" id="{31101B6F-4684-4B45-9E80-47AC6DFBF8CE}"/>
                  </a:ext>
                </a:extLst>
              </p:cNvPr>
              <p:cNvPicPr/>
              <p:nvPr/>
            </p:nvPicPr>
            <p:blipFill>
              <a:blip r:embed="rId22"/>
              <a:stretch>
                <a:fillRect/>
              </a:stretch>
            </p:blipFill>
            <p:spPr>
              <a:xfrm>
                <a:off x="5587226" y="724122"/>
                <a:ext cx="219977"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Ink 20">
                <a:extLst>
                  <a:ext uri="{FF2B5EF4-FFF2-40B4-BE49-F238E27FC236}">
                    <a16:creationId xmlns:a16="http://schemas.microsoft.com/office/drawing/2014/main" id="{01658376-F347-4924-BD43-773F2F2C38F9}"/>
                  </a:ext>
                </a:extLst>
              </p14:cNvPr>
              <p14:cNvContentPartPr/>
              <p14:nvPr/>
            </p14:nvContentPartPr>
            <p14:xfrm>
              <a:off x="6646894" y="779562"/>
              <a:ext cx="1632960" cy="12600"/>
            </p14:xfrm>
          </p:contentPart>
        </mc:Choice>
        <mc:Fallback xmlns="">
          <p:pic>
            <p:nvPicPr>
              <p:cNvPr id="21" name="Ink 20">
                <a:extLst>
                  <a:ext uri="{FF2B5EF4-FFF2-40B4-BE49-F238E27FC236}">
                    <a16:creationId xmlns:a16="http://schemas.microsoft.com/office/drawing/2014/main" id="{01658376-F347-4924-BD43-773F2F2C38F9}"/>
                  </a:ext>
                </a:extLst>
              </p:cNvPr>
              <p:cNvPicPr/>
              <p:nvPr/>
            </p:nvPicPr>
            <p:blipFill>
              <a:blip r:embed="rId24"/>
              <a:stretch>
                <a:fillRect/>
              </a:stretch>
            </p:blipFill>
            <p:spPr>
              <a:xfrm>
                <a:off x="6592882" y="674562"/>
                <a:ext cx="1740624" cy="22225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Ink 21">
                <a:extLst>
                  <a:ext uri="{FF2B5EF4-FFF2-40B4-BE49-F238E27FC236}">
                    <a16:creationId xmlns:a16="http://schemas.microsoft.com/office/drawing/2014/main" id="{821500B3-8662-47C8-8DC4-0E37DC79E75F}"/>
                  </a:ext>
                </a:extLst>
              </p14:cNvPr>
              <p14:cNvContentPartPr/>
              <p14:nvPr/>
            </p14:nvContentPartPr>
            <p14:xfrm>
              <a:off x="9297934" y="759042"/>
              <a:ext cx="1231920" cy="32040"/>
            </p14:xfrm>
          </p:contentPart>
        </mc:Choice>
        <mc:Fallback xmlns="">
          <p:pic>
            <p:nvPicPr>
              <p:cNvPr id="22" name="Ink 21">
                <a:extLst>
                  <a:ext uri="{FF2B5EF4-FFF2-40B4-BE49-F238E27FC236}">
                    <a16:creationId xmlns:a16="http://schemas.microsoft.com/office/drawing/2014/main" id="{821500B3-8662-47C8-8DC4-0E37DC79E75F}"/>
                  </a:ext>
                </a:extLst>
              </p:cNvPr>
              <p:cNvPicPr/>
              <p:nvPr/>
            </p:nvPicPr>
            <p:blipFill>
              <a:blip r:embed="rId26"/>
              <a:stretch>
                <a:fillRect/>
              </a:stretch>
            </p:blipFill>
            <p:spPr>
              <a:xfrm>
                <a:off x="9243950" y="651042"/>
                <a:ext cx="1339529" cy="247680"/>
              </a:xfrm>
              <a:prstGeom prst="rect">
                <a:avLst/>
              </a:prstGeom>
            </p:spPr>
          </p:pic>
        </mc:Fallback>
      </mc:AlternateContent>
    </p:spTree>
    <p:extLst>
      <p:ext uri="{BB962C8B-B14F-4D97-AF65-F5344CB8AC3E}">
        <p14:creationId xmlns:p14="http://schemas.microsoft.com/office/powerpoint/2010/main" val="3308099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1EF54-9292-4841-9B11-FEB95AF0C20E}"/>
              </a:ext>
            </a:extLst>
          </p:cNvPr>
          <p:cNvSpPr>
            <a:spLocks noGrp="1"/>
          </p:cNvSpPr>
          <p:nvPr>
            <p:ph type="title"/>
          </p:nvPr>
        </p:nvSpPr>
        <p:spPr>
          <a:xfrm>
            <a:off x="1450392" y="374565"/>
            <a:ext cx="9291215" cy="1049235"/>
          </a:xfrm>
        </p:spPr>
        <p:txBody>
          <a:bodyPr>
            <a:normAutofit/>
          </a:bodyPr>
          <a:lstStyle/>
          <a:p>
            <a:pPr algn="ctr"/>
            <a:r>
              <a:rPr lang="en-US" sz="4400" b="1"/>
              <a:t>Block Scheduling</a:t>
            </a:r>
          </a:p>
        </p:txBody>
      </p:sp>
      <p:graphicFrame>
        <p:nvGraphicFramePr>
          <p:cNvPr id="4" name="Object 2048">
            <a:extLst>
              <a:ext uri="{FF2B5EF4-FFF2-40B4-BE49-F238E27FC236}">
                <a16:creationId xmlns:a16="http://schemas.microsoft.com/office/drawing/2014/main" id="{B347768A-CAC8-4718-B603-933A4F4A631E}"/>
              </a:ext>
            </a:extLst>
          </p:cNvPr>
          <p:cNvGraphicFramePr>
            <a:graphicFrameLocks noGrp="1" noChangeAspect="1"/>
          </p:cNvGraphicFramePr>
          <p:nvPr>
            <p:ph idx="1"/>
            <p:extLst>
              <p:ext uri="{D42A27DB-BD31-4B8C-83A1-F6EECF244321}">
                <p14:modId xmlns:p14="http://schemas.microsoft.com/office/powerpoint/2010/main" val="2507507"/>
              </p:ext>
            </p:extLst>
          </p:nvPr>
        </p:nvGraphicFramePr>
        <p:xfrm>
          <a:off x="5584543" y="1854397"/>
          <a:ext cx="6360135" cy="3869142"/>
        </p:xfrm>
        <a:graphic>
          <a:graphicData uri="http://schemas.openxmlformats.org/presentationml/2006/ole">
            <mc:AlternateContent xmlns:mc="http://schemas.openxmlformats.org/markup-compatibility/2006">
              <mc:Choice xmlns:v="urn:schemas-microsoft-com:vml" Requires="v">
                <p:oleObj name="Document" r:id="rId3" imgW="7067836" imgH="4298567" progId="Word.Document.8">
                  <p:embed/>
                </p:oleObj>
              </mc:Choice>
              <mc:Fallback>
                <p:oleObj name="Document" r:id="rId3" imgW="7067836" imgH="4298567" progId="Word.Document.8">
                  <p:embed/>
                  <p:pic>
                    <p:nvPicPr>
                      <p:cNvPr id="4" name="Object 2048">
                        <a:extLst>
                          <a:ext uri="{FF2B5EF4-FFF2-40B4-BE49-F238E27FC236}">
                            <a16:creationId xmlns:a16="http://schemas.microsoft.com/office/drawing/2014/main" id="{B347768A-CAC8-4718-B603-933A4F4A631E}"/>
                          </a:ext>
                        </a:extLst>
                      </p:cNvPr>
                      <p:cNvPicPr>
                        <a:picLocks noChangeAspect="1" noChangeArrowheads="1"/>
                      </p:cNvPicPr>
                      <p:nvPr/>
                    </p:nvPicPr>
                    <p:blipFill>
                      <a:blip r:embed="rId4"/>
                      <a:srcRect/>
                      <a:stretch>
                        <a:fillRect/>
                      </a:stretch>
                    </p:blipFill>
                    <p:spPr bwMode="auto">
                      <a:xfrm>
                        <a:off x="5584543" y="1854397"/>
                        <a:ext cx="6360135" cy="3869142"/>
                      </a:xfrm>
                      <a:prstGeom prst="rect">
                        <a:avLst/>
                      </a:prstGeom>
                      <a:noFill/>
                      <a:ln>
                        <a:noFill/>
                      </a:ln>
                      <a:effectLst/>
                    </p:spPr>
                  </p:pic>
                </p:oleObj>
              </mc:Fallback>
            </mc:AlternateContent>
          </a:graphicData>
        </a:graphic>
      </p:graphicFrame>
      <p:sp>
        <p:nvSpPr>
          <p:cNvPr id="5" name="TextBox 4">
            <a:extLst>
              <a:ext uri="{FF2B5EF4-FFF2-40B4-BE49-F238E27FC236}">
                <a16:creationId xmlns:a16="http://schemas.microsoft.com/office/drawing/2014/main" id="{2D7A4394-C697-46A7-B6AF-A0FFF9BEC39F}"/>
              </a:ext>
            </a:extLst>
          </p:cNvPr>
          <p:cNvSpPr txBox="1"/>
          <p:nvPr/>
        </p:nvSpPr>
        <p:spPr>
          <a:xfrm>
            <a:off x="247322" y="1351508"/>
            <a:ext cx="4895850" cy="4154984"/>
          </a:xfrm>
          <a:prstGeom prst="rect">
            <a:avLst/>
          </a:prstGeom>
          <a:noFill/>
        </p:spPr>
        <p:txBody>
          <a:bodyPr wrap="square" rtlCol="0">
            <a:spAutoFit/>
          </a:bodyPr>
          <a:lstStyle/>
          <a:p>
            <a:pPr algn="ctr"/>
            <a:endParaRPr lang="en-US" sz="4400"/>
          </a:p>
          <a:p>
            <a:pPr algn="ctr"/>
            <a:r>
              <a:rPr lang="en-US" sz="4400">
                <a:solidFill>
                  <a:schemeClr val="bg2"/>
                </a:solidFill>
              </a:rPr>
              <a:t>Four 83 minute classes per day;</a:t>
            </a:r>
          </a:p>
          <a:p>
            <a:pPr algn="ctr"/>
            <a:r>
              <a:rPr lang="en-US" sz="4400">
                <a:solidFill>
                  <a:schemeClr val="bg2"/>
                </a:solidFill>
              </a:rPr>
              <a:t>8 credits maximum per year</a:t>
            </a:r>
          </a:p>
        </p:txBody>
      </p:sp>
    </p:spTree>
    <p:extLst>
      <p:ext uri="{BB962C8B-B14F-4D97-AF65-F5344CB8AC3E}">
        <p14:creationId xmlns:p14="http://schemas.microsoft.com/office/powerpoint/2010/main" val="31665213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allery">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3528</Words>
  <Application>Microsoft Office PowerPoint</Application>
  <PresentationFormat>Widescreen</PresentationFormat>
  <Paragraphs>244</Paragraphs>
  <Slides>22</Slides>
  <Notes>19</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36" baseType="lpstr">
      <vt:lpstr>Arial</vt:lpstr>
      <vt:lpstr>Arial Nova Cond Light</vt:lpstr>
      <vt:lpstr>Arial Rounded MT Bold</vt:lpstr>
      <vt:lpstr>Berlin Sans FB</vt:lpstr>
      <vt:lpstr>Calibri</vt:lpstr>
      <vt:lpstr>Calibri Light</vt:lpstr>
      <vt:lpstr>Corbel</vt:lpstr>
      <vt:lpstr>Georgia Pro Cond Black</vt:lpstr>
      <vt:lpstr>Rockwell</vt:lpstr>
      <vt:lpstr>Tahoma</vt:lpstr>
      <vt:lpstr>Times New Roman</vt:lpstr>
      <vt:lpstr>Office Theme</vt:lpstr>
      <vt:lpstr>Gallery</vt:lpstr>
      <vt:lpstr>Document</vt:lpstr>
      <vt:lpstr>Welcome  Class of 2027</vt:lpstr>
      <vt:lpstr>Administration  and Student Services Staff</vt:lpstr>
      <vt:lpstr>Support  Through the Years</vt:lpstr>
      <vt:lpstr>The Typical Day Schedule</vt:lpstr>
      <vt:lpstr>Lunch &amp; Learn </vt:lpstr>
      <vt:lpstr>Program Planning Timeline</vt:lpstr>
      <vt:lpstr>Scheduling Requirements</vt:lpstr>
      <vt:lpstr>PowerPoint Presentation</vt:lpstr>
      <vt:lpstr>Block Scheduling</vt:lpstr>
      <vt:lpstr>Full Day Sophomore Schedule with Music</vt:lpstr>
      <vt:lpstr>Middle Bucks Institute of Technology(MBIT)</vt:lpstr>
      <vt:lpstr>MBIT Schedule (AM or PM determined by MBIT)  </vt:lpstr>
      <vt:lpstr>MBIT Admissions  Schedule to Shadow a Program!   MBIT Campus Tours      </vt:lpstr>
      <vt:lpstr>PowerPoint Presentation</vt:lpstr>
      <vt:lpstr>Full Day Schedule with</vt:lpstr>
      <vt:lpstr>Can I Change My Schedule  after program planning?</vt:lpstr>
      <vt:lpstr>9th Grade Counts!</vt:lpstr>
      <vt:lpstr>9th – 2.42 10th – 3.37 11th – 3.71  Overall Cumulative GPA – 3.2</vt:lpstr>
      <vt:lpstr>Departmental tours &amp; activities fair  7-8 pm </vt:lpstr>
      <vt:lpstr>Student Life:  activities fair in cafeteria!</vt:lpstr>
      <vt:lpstr>PowerPoint Presentation</vt:lpstr>
      <vt:lpstr>Tour the 2nd floor  check out facilities  meet teachers  see course materials  Activities Fair in Cafeteria *Please begin in the B Wing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Class of 2024</dc:title>
  <dc:creator>LADLEY, LAURA</dc:creator>
  <cp:lastModifiedBy>HILL, THOMAS</cp:lastModifiedBy>
  <cp:revision>2</cp:revision>
  <cp:lastPrinted>2023-01-05T17:29:06Z</cp:lastPrinted>
  <dcterms:created xsi:type="dcterms:W3CDTF">2020-12-15T15:46:29Z</dcterms:created>
  <dcterms:modified xsi:type="dcterms:W3CDTF">2024-01-05T13:35:34Z</dcterms:modified>
</cp:coreProperties>
</file>